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70" r:id="rId4"/>
    <p:sldId id="293" r:id="rId5"/>
    <p:sldId id="294" r:id="rId6"/>
    <p:sldId id="295" r:id="rId7"/>
    <p:sldId id="271" r:id="rId8"/>
    <p:sldId id="283" r:id="rId9"/>
    <p:sldId id="296" r:id="rId10"/>
    <p:sldId id="272" r:id="rId11"/>
    <p:sldId id="273" r:id="rId12"/>
    <p:sldId id="274" r:id="rId13"/>
    <p:sldId id="297" r:id="rId14"/>
    <p:sldId id="280" r:id="rId15"/>
    <p:sldId id="284" r:id="rId16"/>
    <p:sldId id="275" r:id="rId17"/>
    <p:sldId id="277" r:id="rId18"/>
    <p:sldId id="281" r:id="rId19"/>
    <p:sldId id="276" r:id="rId20"/>
    <p:sldId id="278" r:id="rId21"/>
    <p:sldId id="279" r:id="rId22"/>
    <p:sldId id="286" r:id="rId23"/>
    <p:sldId id="282" r:id="rId24"/>
    <p:sldId id="287" r:id="rId25"/>
    <p:sldId id="288" r:id="rId26"/>
    <p:sldId id="298" r:id="rId27"/>
    <p:sldId id="460" r:id="rId28"/>
    <p:sldId id="461" r:id="rId29"/>
    <p:sldId id="462" r:id="rId30"/>
    <p:sldId id="468" r:id="rId31"/>
    <p:sldId id="463" r:id="rId32"/>
    <p:sldId id="464" r:id="rId33"/>
    <p:sldId id="465" r:id="rId34"/>
    <p:sldId id="466" r:id="rId35"/>
    <p:sldId id="469" r:id="rId36"/>
    <p:sldId id="470" r:id="rId37"/>
    <p:sldId id="471" r:id="rId38"/>
    <p:sldId id="472" r:id="rId39"/>
    <p:sldId id="467" r:id="rId40"/>
    <p:sldId id="47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3"/>
    <p:restoredTop sz="93461"/>
  </p:normalViewPr>
  <p:slideViewPr>
    <p:cSldViewPr snapToGrid="0" snapToObjects="1">
      <p:cViewPr>
        <p:scale>
          <a:sx n="130" d="100"/>
          <a:sy n="130" d="100"/>
        </p:scale>
        <p:origin x="14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Steps to the closest power pellet</a:t>
            </a:r>
          </a:p>
          <a:p>
            <a:r>
              <a:rPr lang="en-US" dirty="0"/>
              <a:t>Remaining ghost scared time.</a:t>
            </a:r>
          </a:p>
          <a:p>
            <a:r>
              <a:rPr lang="en-US" dirty="0"/>
              <a:t>Pellet </a:t>
            </a:r>
            <a:r>
              <a:rPr lang="en-US" dirty="0" err="1"/>
              <a:t>booleans</a:t>
            </a:r>
            <a:endParaRPr lang="en-US" dirty="0"/>
          </a:p>
          <a:p>
            <a:r>
              <a:rPr lang="en-US" dirty="0"/>
              <a:t>Pacman location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96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34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49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2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32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wmf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3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089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</a:t>
            </a:r>
            <a:br>
              <a:rPr lang="en-US" dirty="0"/>
            </a:br>
            <a:r>
              <a:rPr lang="en-US" dirty="0"/>
              <a:t>Intelligence</a:t>
            </a:r>
            <a:br>
              <a:rPr lang="en-US" dirty="0"/>
            </a:br>
            <a:r>
              <a:rPr lang="en-US" dirty="0"/>
              <a:t>Uninformed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077409"/>
            <a:ext cx="4521200" cy="1655762"/>
          </a:xfrm>
        </p:spPr>
        <p:txBody>
          <a:bodyPr>
            <a:normAutofit lnSpcReduction="10000"/>
          </a:bodyPr>
          <a:lstStyle/>
          <a:p>
            <a:r>
              <a:rPr lang="en-US"/>
              <a:t>CS 444 – Spring 2021</a:t>
            </a:r>
          </a:p>
          <a:p>
            <a:r>
              <a:rPr lang="en-US"/>
              <a:t>Dr. Kevin Molloy</a:t>
            </a:r>
          </a:p>
          <a:p>
            <a:r>
              <a:rPr lang="en-US"/>
              <a:t>Department of Computer Science</a:t>
            </a:r>
          </a:p>
          <a:p>
            <a:r>
              <a:rPr lang="en-US"/>
              <a:t>James Madison University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299" y="300277"/>
            <a:ext cx="1841674" cy="1841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8"/>
            <a:ext cx="2359068" cy="3613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102" y="2638561"/>
            <a:ext cx="2580405" cy="194030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DB887F6-F998-6746-B95C-B47602B3D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5620" y="1291867"/>
            <a:ext cx="5340759" cy="4010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002" y="1022418"/>
            <a:ext cx="11762983" cy="557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problem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consists of: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Problems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D8009E2-52D6-A745-98A2-B225BD12D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A45776-A411-C849-8A62-C56EB8F23522}"/>
              </a:ext>
            </a:extLst>
          </p:cNvPr>
          <p:cNvSpPr txBox="1">
            <a:spLocks/>
          </p:cNvSpPr>
          <p:nvPr/>
        </p:nvSpPr>
        <p:spPr>
          <a:xfrm>
            <a:off x="782009" y="1878256"/>
            <a:ext cx="2611827" cy="55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state space 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96C47C6-1369-F840-9C39-785666487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4918" y="1763636"/>
            <a:ext cx="662240" cy="671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54246426-EE30-7E4B-BE7C-516F1649A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98906" y="1763634"/>
            <a:ext cx="652861" cy="662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E6811639-9844-CE49-9D12-1D6C362AD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76806" y="1763635"/>
            <a:ext cx="643480" cy="6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378A5B39-4664-EB4D-A32B-2C66327DC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32158" y="1763634"/>
            <a:ext cx="652861" cy="6622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4167B38A-31E8-0849-B530-BF8AB3F5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70506" y="1763637"/>
            <a:ext cx="652861" cy="652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8D347B96-6890-064E-B55A-BA79192BE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475328" y="1763635"/>
            <a:ext cx="662239" cy="6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1ED81830-D213-1442-83AB-72EF2C11D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62006" y="1763635"/>
            <a:ext cx="643480" cy="6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B3048EA-1E69-984A-B2DF-4DE712682016}"/>
              </a:ext>
            </a:extLst>
          </p:cNvPr>
          <p:cNvSpPr txBox="1">
            <a:spLocks/>
          </p:cNvSpPr>
          <p:nvPr/>
        </p:nvSpPr>
        <p:spPr>
          <a:xfrm>
            <a:off x="782009" y="3058232"/>
            <a:ext cx="3564361" cy="735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successor function (with actions, costs)</a:t>
            </a:r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9F4777E3-742F-F045-9658-BA36F926D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99118" y="3122002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864136DB-7D0F-A344-8AC9-B51032E86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80268" y="2775927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3">
            <a:extLst>
              <a:ext uri="{FF2B5EF4-FFF2-40B4-BE49-F238E27FC236}">
                <a16:creationId xmlns:a16="http://schemas.microsoft.com/office/drawing/2014/main" id="{3DAD4B97-7D7E-A14A-A34E-1F09D0F2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99316" y="3537927"/>
            <a:ext cx="552451" cy="560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Line 14">
            <a:extLst>
              <a:ext uri="{FF2B5EF4-FFF2-40B4-BE49-F238E27FC236}">
                <a16:creationId xmlns:a16="http://schemas.microsoft.com/office/drawing/2014/main" id="{FCE0208F-3437-CA45-A452-F18587A7BE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03967" y="3031514"/>
            <a:ext cx="762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74D34852-7068-6A47-97B0-B3E85FE6F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3967" y="3564914"/>
            <a:ext cx="7620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3" name="Text Box 16">
            <a:extLst>
              <a:ext uri="{FF2B5EF4-FFF2-40B4-BE49-F238E27FC236}">
                <a16:creationId xmlns:a16="http://schemas.microsoft.com/office/drawing/2014/main" id="{7CA71F73-27D6-1543-9698-ACA4548AA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67" y="2650514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24" name="Text Box 17">
            <a:extLst>
              <a:ext uri="{FF2B5EF4-FFF2-40B4-BE49-F238E27FC236}">
                <a16:creationId xmlns:a16="http://schemas.microsoft.com/office/drawing/2014/main" id="{386A238C-30E0-3847-8EEB-235BBA9E0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5367" y="3869716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 pitchFamily="34" charset="0"/>
              </a:rPr>
              <a:t>“E”, 1.0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1F512B8-A7CB-1745-9AB1-7AB616084D73}"/>
              </a:ext>
            </a:extLst>
          </p:cNvPr>
          <p:cNvSpPr txBox="1">
            <a:spLocks/>
          </p:cNvSpPr>
          <p:nvPr/>
        </p:nvSpPr>
        <p:spPr>
          <a:xfrm>
            <a:off x="782008" y="4553216"/>
            <a:ext cx="5077498" cy="735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start state and a goal test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DDEAB65-CC1A-464C-A378-B5F624C93376}"/>
              </a:ext>
            </a:extLst>
          </p:cNvPr>
          <p:cNvSpPr txBox="1">
            <a:spLocks/>
          </p:cNvSpPr>
          <p:nvPr/>
        </p:nvSpPr>
        <p:spPr>
          <a:xfrm>
            <a:off x="262002" y="5192073"/>
            <a:ext cx="11762983" cy="856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is a sequence of actions (a plan) which transforms the start state to a goal state.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0981437-2854-7B41-953B-A28DEBAB8EB9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147353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Problems are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5E3E68-7366-C646-A3CD-103126E0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D2E6D648-8AEB-6047-93A3-BFD5AD2BB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1626" y="930386"/>
            <a:ext cx="8302482" cy="4355959"/>
          </a:xfrm>
          <a:prstGeom prst="rect">
            <a:avLst/>
          </a:prstGeom>
          <a:noFill/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91B1DD-2A0B-654C-9943-FCAB8606DF1E}"/>
              </a:ext>
            </a:extLst>
          </p:cNvPr>
          <p:cNvSpPr txBox="1">
            <a:spLocks/>
          </p:cNvSpPr>
          <p:nvPr/>
        </p:nvSpPr>
        <p:spPr>
          <a:xfrm>
            <a:off x="250000" y="5311883"/>
            <a:ext cx="10045906" cy="55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Models are discrete approximations of the real world.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3DCD6C-5F78-C745-BE77-BD0D4DA2398A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210792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Traveling in Romania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5109F9-8736-2349-8DB3-2C490A39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3CA39E-B032-1F45-8840-70B807220F10}"/>
              </a:ext>
            </a:extLst>
          </p:cNvPr>
          <p:cNvSpPr txBox="1">
            <a:spLocks/>
          </p:cNvSpPr>
          <p:nvPr/>
        </p:nvSpPr>
        <p:spPr>
          <a:xfrm>
            <a:off x="8040355" y="902261"/>
            <a:ext cx="3739967" cy="510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 space: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E971811-38EA-0149-9542-0CBE1EF53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835"/>
            <a:ext cx="7965882" cy="478994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0215BF0-2913-E14E-8420-E4253092ECFF}"/>
              </a:ext>
            </a:extLst>
          </p:cNvPr>
          <p:cNvSpPr txBox="1">
            <a:spLocks/>
          </p:cNvSpPr>
          <p:nvPr/>
        </p:nvSpPr>
        <p:spPr>
          <a:xfrm>
            <a:off x="8040354" y="1413164"/>
            <a:ext cx="3739967" cy="510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Cities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0389A5D-8D51-C94C-BD61-28A873AA3F70}"/>
              </a:ext>
            </a:extLst>
          </p:cNvPr>
          <p:cNvSpPr txBox="1">
            <a:spLocks/>
          </p:cNvSpPr>
          <p:nvPr/>
        </p:nvSpPr>
        <p:spPr>
          <a:xfrm>
            <a:off x="8040355" y="1967083"/>
            <a:ext cx="3739967" cy="510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Successor function: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04E8DAC-A71C-DE46-8EB8-644DED2F47A6}"/>
              </a:ext>
            </a:extLst>
          </p:cNvPr>
          <p:cNvSpPr txBox="1">
            <a:spLocks/>
          </p:cNvSpPr>
          <p:nvPr/>
        </p:nvSpPr>
        <p:spPr>
          <a:xfrm>
            <a:off x="8040353" y="2457669"/>
            <a:ext cx="3739967" cy="6655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Roads connecting adjacent city with cost = distance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005DB1C-9387-C64C-8080-918099ACE8FD}"/>
              </a:ext>
            </a:extLst>
          </p:cNvPr>
          <p:cNvSpPr txBox="1">
            <a:spLocks/>
          </p:cNvSpPr>
          <p:nvPr/>
        </p:nvSpPr>
        <p:spPr>
          <a:xfrm>
            <a:off x="8040354" y="3294149"/>
            <a:ext cx="3739967" cy="510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Start state: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405E94-35B7-0240-A81F-2918025C34AA}"/>
              </a:ext>
            </a:extLst>
          </p:cNvPr>
          <p:cNvSpPr txBox="1">
            <a:spLocks/>
          </p:cNvSpPr>
          <p:nvPr/>
        </p:nvSpPr>
        <p:spPr>
          <a:xfrm>
            <a:off x="8040353" y="3795452"/>
            <a:ext cx="3739967" cy="510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C483E90-83C1-0047-8F8B-4E5EC9ECA981}"/>
              </a:ext>
            </a:extLst>
          </p:cNvPr>
          <p:cNvSpPr txBox="1">
            <a:spLocks/>
          </p:cNvSpPr>
          <p:nvPr/>
        </p:nvSpPr>
        <p:spPr>
          <a:xfrm>
            <a:off x="8040353" y="4448980"/>
            <a:ext cx="3739967" cy="510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Goal test: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57F28CC-B1CD-F342-A109-E8CBD09B535A}"/>
              </a:ext>
            </a:extLst>
          </p:cNvPr>
          <p:cNvSpPr txBox="1">
            <a:spLocks/>
          </p:cNvSpPr>
          <p:nvPr/>
        </p:nvSpPr>
        <p:spPr>
          <a:xfrm>
            <a:off x="8040353" y="5029284"/>
            <a:ext cx="3739967" cy="510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state == Bucharest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2200308-2E27-B34F-91D5-014A46C96BB2}"/>
              </a:ext>
            </a:extLst>
          </p:cNvPr>
          <p:cNvSpPr txBox="1">
            <a:spLocks/>
          </p:cNvSpPr>
          <p:nvPr/>
        </p:nvSpPr>
        <p:spPr>
          <a:xfrm>
            <a:off x="2841550" y="5811722"/>
            <a:ext cx="6508899" cy="510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Solution: How do we solve this problem?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62301A20-A774-9E47-AD2D-2BC9D15222CE}"/>
              </a:ext>
            </a:extLst>
          </p:cNvPr>
          <p:cNvSpPr txBox="1">
            <a:spLocks/>
          </p:cNvSpPr>
          <p:nvPr/>
        </p:nvSpPr>
        <p:spPr>
          <a:xfrm>
            <a:off x="7652084" y="6492876"/>
            <a:ext cx="3609474" cy="2285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 and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9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19" grpId="0"/>
      <p:bldP spid="20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is a State Space?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5109F9-8736-2349-8DB3-2C490A39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53CA39E-B032-1F45-8840-70B807220F10}"/>
              </a:ext>
            </a:extLst>
          </p:cNvPr>
          <p:cNvSpPr txBox="1">
            <a:spLocks/>
          </p:cNvSpPr>
          <p:nvPr/>
        </p:nvSpPr>
        <p:spPr>
          <a:xfrm>
            <a:off x="453010" y="3865381"/>
            <a:ext cx="3739967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Problem: Pathing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405E94-35B7-0240-A81F-2918025C34AA}"/>
              </a:ext>
            </a:extLst>
          </p:cNvPr>
          <p:cNvSpPr txBox="1">
            <a:spLocks/>
          </p:cNvSpPr>
          <p:nvPr/>
        </p:nvSpPr>
        <p:spPr>
          <a:xfrm>
            <a:off x="453010" y="3215028"/>
            <a:ext cx="9561847" cy="510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search state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keeps only the details needed for planning (abstraction)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A2FA80D-F180-7F49-A3A9-FC0D58080F96}"/>
              </a:ext>
            </a:extLst>
          </p:cNvPr>
          <p:cNvSpPr/>
          <p:nvPr/>
        </p:nvSpPr>
        <p:spPr>
          <a:xfrm>
            <a:off x="1057892" y="960507"/>
            <a:ext cx="9829801" cy="2003425"/>
          </a:xfrm>
          <a:prstGeom prst="roundRect">
            <a:avLst/>
          </a:prstGeom>
          <a:solidFill>
            <a:srgbClr val="D5DFFF">
              <a:alpha val="5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8" rIns="91432" bIns="45718"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762C4915-40F5-454F-9933-02C23E837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891" y="975658"/>
            <a:ext cx="9753600" cy="400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The </a:t>
            </a:r>
            <a:r>
              <a:rPr lang="en-US" sz="2000" dirty="0">
                <a:solidFill>
                  <a:srgbClr val="FF0000"/>
                </a:solidFill>
                <a:latin typeface="Calibri" pitchFamily="34" charset="0"/>
              </a:rPr>
              <a:t>world state</a:t>
            </a:r>
            <a:r>
              <a:rPr lang="en-US" sz="2000" dirty="0">
                <a:latin typeface="Calibri" pitchFamily="34" charset="0"/>
              </a:rPr>
              <a:t> includes every last detail of the environment</a:t>
            </a: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28E30187-4434-074B-BADA-8547E586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6080" y="1397805"/>
            <a:ext cx="5102278" cy="1439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376520B-EA9E-0243-A9B4-CFDB74D2B7BD}"/>
              </a:ext>
            </a:extLst>
          </p:cNvPr>
          <p:cNvSpPr txBox="1">
            <a:spLocks/>
          </p:cNvSpPr>
          <p:nvPr/>
        </p:nvSpPr>
        <p:spPr>
          <a:xfrm>
            <a:off x="670724" y="4356901"/>
            <a:ext cx="1397561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States: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C09C81FF-49D3-1A4A-B1E6-C275811562BD}"/>
              </a:ext>
            </a:extLst>
          </p:cNvPr>
          <p:cNvSpPr txBox="1">
            <a:spLocks/>
          </p:cNvSpPr>
          <p:nvPr/>
        </p:nvSpPr>
        <p:spPr>
          <a:xfrm>
            <a:off x="670724" y="4848421"/>
            <a:ext cx="1397561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Actions: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C29A5F4F-5978-A244-895B-21C00CC22F64}"/>
              </a:ext>
            </a:extLst>
          </p:cNvPr>
          <p:cNvSpPr txBox="1">
            <a:spLocks/>
          </p:cNvSpPr>
          <p:nvPr/>
        </p:nvSpPr>
        <p:spPr>
          <a:xfrm>
            <a:off x="670723" y="5325818"/>
            <a:ext cx="1397561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Successor: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95107DFC-044F-BF4B-88C2-D009EC33681C}"/>
              </a:ext>
            </a:extLst>
          </p:cNvPr>
          <p:cNvSpPr txBox="1">
            <a:spLocks/>
          </p:cNvSpPr>
          <p:nvPr/>
        </p:nvSpPr>
        <p:spPr>
          <a:xfrm>
            <a:off x="670722" y="5754556"/>
            <a:ext cx="1397561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Goal Test: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3DA1607-F155-7545-9F55-4BB704EDB34E}"/>
              </a:ext>
            </a:extLst>
          </p:cNvPr>
          <p:cNvSpPr txBox="1">
            <a:spLocks/>
          </p:cNvSpPr>
          <p:nvPr/>
        </p:nvSpPr>
        <p:spPr>
          <a:xfrm>
            <a:off x="2068283" y="4379308"/>
            <a:ext cx="1718196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x,y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) location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79ECDE4-92DA-3145-B30A-8DEF7C1114D8}"/>
              </a:ext>
            </a:extLst>
          </p:cNvPr>
          <p:cNvSpPr txBox="1">
            <a:spLocks/>
          </p:cNvSpPr>
          <p:nvPr/>
        </p:nvSpPr>
        <p:spPr>
          <a:xfrm>
            <a:off x="2079316" y="4814915"/>
            <a:ext cx="1718196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NSEW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DC70B4F0-F3D8-4049-B11A-5462C8D912A4}"/>
              </a:ext>
            </a:extLst>
          </p:cNvPr>
          <p:cNvSpPr txBox="1">
            <a:spLocks/>
          </p:cNvSpPr>
          <p:nvPr/>
        </p:nvSpPr>
        <p:spPr>
          <a:xfrm>
            <a:off x="2079315" y="5340759"/>
            <a:ext cx="2302679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Update location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70547EE-F90C-FE47-A490-1213FAD08198}"/>
              </a:ext>
            </a:extLst>
          </p:cNvPr>
          <p:cNvSpPr txBox="1">
            <a:spLocks/>
          </p:cNvSpPr>
          <p:nvPr/>
        </p:nvSpPr>
        <p:spPr>
          <a:xfrm>
            <a:off x="2090346" y="5754556"/>
            <a:ext cx="2302679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x,y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) == END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A42988F-4CA9-FE48-8934-3C7FEC7D152C}"/>
              </a:ext>
            </a:extLst>
          </p:cNvPr>
          <p:cNvSpPr txBox="1">
            <a:spLocks/>
          </p:cNvSpPr>
          <p:nvPr/>
        </p:nvSpPr>
        <p:spPr>
          <a:xfrm>
            <a:off x="5590536" y="3865381"/>
            <a:ext cx="3739967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Problem: Eat All Dots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3A6E6F1F-DCE9-2843-85C5-99B5E7E6C68C}"/>
              </a:ext>
            </a:extLst>
          </p:cNvPr>
          <p:cNvSpPr txBox="1">
            <a:spLocks/>
          </p:cNvSpPr>
          <p:nvPr/>
        </p:nvSpPr>
        <p:spPr>
          <a:xfrm>
            <a:off x="5808250" y="4356901"/>
            <a:ext cx="1397561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States: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8225D5F5-CF0D-7B4F-8ACC-8CFBD1D428BF}"/>
              </a:ext>
            </a:extLst>
          </p:cNvPr>
          <p:cNvSpPr txBox="1">
            <a:spLocks/>
          </p:cNvSpPr>
          <p:nvPr/>
        </p:nvSpPr>
        <p:spPr>
          <a:xfrm>
            <a:off x="5808250" y="4848421"/>
            <a:ext cx="1397561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Actions: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2C2C5B3-556B-C44A-AE26-8A246D6C2332}"/>
              </a:ext>
            </a:extLst>
          </p:cNvPr>
          <p:cNvSpPr txBox="1">
            <a:spLocks/>
          </p:cNvSpPr>
          <p:nvPr/>
        </p:nvSpPr>
        <p:spPr>
          <a:xfrm>
            <a:off x="5808249" y="5325818"/>
            <a:ext cx="1397561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Successor: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3444B35-D9B9-D144-AD20-FED245C7EE8B}"/>
              </a:ext>
            </a:extLst>
          </p:cNvPr>
          <p:cNvSpPr txBox="1">
            <a:spLocks/>
          </p:cNvSpPr>
          <p:nvPr/>
        </p:nvSpPr>
        <p:spPr>
          <a:xfrm>
            <a:off x="5808248" y="5754556"/>
            <a:ext cx="1397561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Goal Test: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62AAA3C6-8698-A64E-8478-F399FD814831}"/>
              </a:ext>
            </a:extLst>
          </p:cNvPr>
          <p:cNvSpPr txBox="1">
            <a:spLocks/>
          </p:cNvSpPr>
          <p:nvPr/>
        </p:nvSpPr>
        <p:spPr>
          <a:xfrm>
            <a:off x="7205808" y="4379308"/>
            <a:ext cx="3173434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x,y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) , dots (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booleans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C6C09D66-9E68-814A-8AC0-7AF62B8C6940}"/>
              </a:ext>
            </a:extLst>
          </p:cNvPr>
          <p:cNvSpPr txBox="1">
            <a:spLocks/>
          </p:cNvSpPr>
          <p:nvPr/>
        </p:nvSpPr>
        <p:spPr>
          <a:xfrm>
            <a:off x="7216842" y="4814915"/>
            <a:ext cx="1718196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NSEW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E24EF0B4-24E8-6543-B91C-CFA9571B7E98}"/>
              </a:ext>
            </a:extLst>
          </p:cNvPr>
          <p:cNvSpPr txBox="1">
            <a:spLocks/>
          </p:cNvSpPr>
          <p:nvPr/>
        </p:nvSpPr>
        <p:spPr>
          <a:xfrm>
            <a:off x="7216841" y="5340759"/>
            <a:ext cx="3594650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Update location and dots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4BF40DD0-42A7-AE47-AA2B-4F308B11575D}"/>
              </a:ext>
            </a:extLst>
          </p:cNvPr>
          <p:cNvSpPr txBox="1">
            <a:spLocks/>
          </p:cNvSpPr>
          <p:nvPr/>
        </p:nvSpPr>
        <p:spPr>
          <a:xfrm>
            <a:off x="7227872" y="5754556"/>
            <a:ext cx="2302679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No dots (all false)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5566CB7E-AAC8-344D-B837-5DAD176DCA63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187905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477" y="1099120"/>
            <a:ext cx="4022823" cy="5931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World State: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State Space Size?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1FFADC-EF6E-F24B-8EAA-C5C51C6E0835}"/>
              </a:ext>
            </a:extLst>
          </p:cNvPr>
          <p:cNvSpPr txBox="1">
            <a:spLocks/>
          </p:cNvSpPr>
          <p:nvPr/>
        </p:nvSpPr>
        <p:spPr>
          <a:xfrm>
            <a:off x="249475" y="2167566"/>
            <a:ext cx="4222315" cy="496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47F08C-7E71-1D45-B3CE-F4EBCAE7F677}"/>
              </a:ext>
            </a:extLst>
          </p:cNvPr>
          <p:cNvSpPr txBox="1">
            <a:spLocks/>
          </p:cNvSpPr>
          <p:nvPr/>
        </p:nvSpPr>
        <p:spPr>
          <a:xfrm>
            <a:off x="249475" y="1692300"/>
            <a:ext cx="4222315" cy="49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5109F9-8736-2349-8DB3-2C490A39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ECB8269-D1D6-8749-B6FA-F72865440DD3}"/>
              </a:ext>
            </a:extLst>
          </p:cNvPr>
          <p:cNvSpPr txBox="1">
            <a:spLocks/>
          </p:cNvSpPr>
          <p:nvPr/>
        </p:nvSpPr>
        <p:spPr>
          <a:xfrm>
            <a:off x="575749" y="3455765"/>
            <a:ext cx="6525473" cy="593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How many world states?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3" descr="Z:\Shared with PC\boxSearch.png">
            <a:extLst>
              <a:ext uri="{FF2B5EF4-FFF2-40B4-BE49-F238E27FC236}">
                <a16:creationId xmlns:a16="http://schemas.microsoft.com/office/drawing/2014/main" id="{27D2A768-31CE-0048-8B37-CC8CE2DD6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1860" y="1353565"/>
            <a:ext cx="4030663" cy="4097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7921800-DD7A-3A49-9B9A-6FB0E480060A}"/>
              </a:ext>
            </a:extLst>
          </p:cNvPr>
          <p:cNvSpPr txBox="1">
            <a:spLocks/>
          </p:cNvSpPr>
          <p:nvPr/>
        </p:nvSpPr>
        <p:spPr>
          <a:xfrm>
            <a:off x="706859" y="1557280"/>
            <a:ext cx="2453436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Agent position: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E3BEC83-1A91-6C46-8F1C-F92A54941564}"/>
              </a:ext>
            </a:extLst>
          </p:cNvPr>
          <p:cNvSpPr txBox="1">
            <a:spLocks/>
          </p:cNvSpPr>
          <p:nvPr/>
        </p:nvSpPr>
        <p:spPr>
          <a:xfrm>
            <a:off x="706859" y="1997555"/>
            <a:ext cx="2453436" cy="358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Food: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800D903-95CE-4A42-B580-D4FF91F76074}"/>
              </a:ext>
            </a:extLst>
          </p:cNvPr>
          <p:cNvSpPr txBox="1">
            <a:spLocks/>
          </p:cNvSpPr>
          <p:nvPr/>
        </p:nvSpPr>
        <p:spPr>
          <a:xfrm>
            <a:off x="706859" y="2472821"/>
            <a:ext cx="2453436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Ghost positions: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53D3B40-9C43-454D-AA35-01E515C4D4E5}"/>
              </a:ext>
            </a:extLst>
          </p:cNvPr>
          <p:cNvSpPr txBox="1">
            <a:spLocks/>
          </p:cNvSpPr>
          <p:nvPr/>
        </p:nvSpPr>
        <p:spPr>
          <a:xfrm>
            <a:off x="706859" y="2928489"/>
            <a:ext cx="2453436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Agent facing: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68A446B-B5CD-1F42-9267-1B177306D8AC}"/>
              </a:ext>
            </a:extLst>
          </p:cNvPr>
          <p:cNvSpPr txBox="1">
            <a:spLocks/>
          </p:cNvSpPr>
          <p:nvPr/>
        </p:nvSpPr>
        <p:spPr>
          <a:xfrm>
            <a:off x="3310609" y="1557280"/>
            <a:ext cx="961693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4811D40-8282-A243-A1E7-CE8E260BA134}"/>
              </a:ext>
            </a:extLst>
          </p:cNvPr>
          <p:cNvSpPr txBox="1">
            <a:spLocks/>
          </p:cNvSpPr>
          <p:nvPr/>
        </p:nvSpPr>
        <p:spPr>
          <a:xfrm>
            <a:off x="3310608" y="2000042"/>
            <a:ext cx="961693" cy="4287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D368E2A-813C-B448-968F-4ED83ADB4A80}"/>
              </a:ext>
            </a:extLst>
          </p:cNvPr>
          <p:cNvSpPr txBox="1">
            <a:spLocks/>
          </p:cNvSpPr>
          <p:nvPr/>
        </p:nvSpPr>
        <p:spPr>
          <a:xfrm>
            <a:off x="3310607" y="2511295"/>
            <a:ext cx="961693" cy="305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6E881C7-21B5-1B49-95E5-A9473859450D}"/>
              </a:ext>
            </a:extLst>
          </p:cNvPr>
          <p:cNvSpPr txBox="1">
            <a:spLocks/>
          </p:cNvSpPr>
          <p:nvPr/>
        </p:nvSpPr>
        <p:spPr>
          <a:xfrm>
            <a:off x="3335196" y="2948377"/>
            <a:ext cx="1136594" cy="3258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NSEW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A91F373-BCA9-6C47-B56C-E831EDE379C2}"/>
              </a:ext>
            </a:extLst>
          </p:cNvPr>
          <p:cNvSpPr txBox="1">
            <a:spLocks/>
          </p:cNvSpPr>
          <p:nvPr/>
        </p:nvSpPr>
        <p:spPr>
          <a:xfrm>
            <a:off x="981068" y="4064742"/>
            <a:ext cx="6525473" cy="593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120 x 2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30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x 12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 4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7499720-C7DA-5E43-A6F0-F73DD706CBC0}"/>
              </a:ext>
            </a:extLst>
          </p:cNvPr>
          <p:cNvSpPr txBox="1">
            <a:spLocks/>
          </p:cNvSpPr>
          <p:nvPr/>
        </p:nvSpPr>
        <p:spPr>
          <a:xfrm>
            <a:off x="575749" y="4509635"/>
            <a:ext cx="6525473" cy="593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States for pathing?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76E6089-C93B-A340-A144-02F06C2D201C}"/>
              </a:ext>
            </a:extLst>
          </p:cNvPr>
          <p:cNvSpPr txBox="1">
            <a:spLocks/>
          </p:cNvSpPr>
          <p:nvPr/>
        </p:nvSpPr>
        <p:spPr>
          <a:xfrm>
            <a:off x="1017404" y="4970336"/>
            <a:ext cx="6525473" cy="593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120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4B9ACB4-7883-D94D-A1D6-E734736DB1DA}"/>
              </a:ext>
            </a:extLst>
          </p:cNvPr>
          <p:cNvSpPr txBox="1">
            <a:spLocks/>
          </p:cNvSpPr>
          <p:nvPr/>
        </p:nvSpPr>
        <p:spPr>
          <a:xfrm>
            <a:off x="575749" y="5381623"/>
            <a:ext cx="6525473" cy="442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States for eat-all-the-dots?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1BFBBDE-7974-D747-AD22-F86D37CF4C80}"/>
              </a:ext>
            </a:extLst>
          </p:cNvPr>
          <p:cNvSpPr txBox="1">
            <a:spLocks/>
          </p:cNvSpPr>
          <p:nvPr/>
        </p:nvSpPr>
        <p:spPr>
          <a:xfrm>
            <a:off x="1009563" y="5809562"/>
            <a:ext cx="6525473" cy="5931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120 x 2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= 128,849,018,880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1DC4032-A079-BF4A-8900-D682EB987DF3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27100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  <p:bldP spid="22" grpId="0"/>
      <p:bldP spid="23" grpId="0"/>
      <p:bldP spid="24" grpId="0"/>
      <p:bldP spid="25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Safe Passage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1FFADC-EF6E-F24B-8EAA-C5C51C6E0835}"/>
              </a:ext>
            </a:extLst>
          </p:cNvPr>
          <p:cNvSpPr txBox="1">
            <a:spLocks/>
          </p:cNvSpPr>
          <p:nvPr/>
        </p:nvSpPr>
        <p:spPr>
          <a:xfrm>
            <a:off x="249475" y="2167566"/>
            <a:ext cx="4222315" cy="496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47F08C-7E71-1D45-B3CE-F4EBCAE7F677}"/>
              </a:ext>
            </a:extLst>
          </p:cNvPr>
          <p:cNvSpPr txBox="1">
            <a:spLocks/>
          </p:cNvSpPr>
          <p:nvPr/>
        </p:nvSpPr>
        <p:spPr>
          <a:xfrm>
            <a:off x="249475" y="1692300"/>
            <a:ext cx="4222315" cy="4963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05109F9-8736-2349-8DB3-2C490A39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5B8329D-A864-2342-91EB-B8D6C4C85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585" y="992293"/>
            <a:ext cx="8664738" cy="2445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F73C54E-BFF6-7747-99EC-02FF4CFB4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585" y="3852397"/>
            <a:ext cx="8664738" cy="244512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Problem: eat all dots while keeping the ghosts </a:t>
            </a:r>
            <a:r>
              <a:rPr lang="en-US" sz="2800" dirty="0" err="1"/>
              <a:t>perma</a:t>
            </a:r>
            <a:r>
              <a:rPr lang="en-US" sz="2800" dirty="0"/>
              <a:t>-scared</a:t>
            </a:r>
          </a:p>
          <a:p>
            <a:r>
              <a:rPr lang="en-US" sz="2800" dirty="0"/>
              <a:t>What does the state space have to specify?</a:t>
            </a:r>
          </a:p>
          <a:p>
            <a:pPr lvl="1"/>
            <a:r>
              <a:rPr lang="en-US" sz="2400" dirty="0"/>
              <a:t>agent position</a:t>
            </a:r>
          </a:p>
          <a:p>
            <a:pPr lvl="1"/>
            <a:r>
              <a:rPr lang="en-US" sz="2400" dirty="0"/>
              <a:t>dot </a:t>
            </a:r>
            <a:r>
              <a:rPr lang="en-US" sz="2400" dirty="0" err="1"/>
              <a:t>booleans</a:t>
            </a:r>
            <a:endParaRPr lang="en-US" sz="2400" dirty="0"/>
          </a:p>
          <a:p>
            <a:pPr lvl="1"/>
            <a:r>
              <a:rPr lang="en-US" sz="2400" dirty="0"/>
              <a:t>power pellet </a:t>
            </a:r>
            <a:r>
              <a:rPr lang="en-US" sz="2400" dirty="0" err="1"/>
              <a:t>booleans</a:t>
            </a:r>
            <a:endParaRPr lang="en-US" dirty="0"/>
          </a:p>
          <a:p>
            <a:pPr lvl="1"/>
            <a:r>
              <a:rPr lang="en-US" sz="2400" dirty="0"/>
              <a:t>remaining scared time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363CEAE-BAFB-914E-9D67-82EF982A0CFF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86252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State Space Graph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469611-33D4-EF4A-AC3D-B7C779617D28}"/>
              </a:ext>
            </a:extLst>
          </p:cNvPr>
          <p:cNvGrpSpPr/>
          <p:nvPr/>
        </p:nvGrpSpPr>
        <p:grpSpPr>
          <a:xfrm>
            <a:off x="7010400" y="1219200"/>
            <a:ext cx="4876800" cy="5410200"/>
            <a:chOff x="7086600" y="1219200"/>
            <a:chExt cx="4876800" cy="5410200"/>
          </a:xfrm>
        </p:grpSpPr>
        <p:pic>
          <p:nvPicPr>
            <p:cNvPr id="22" name="Picture 11">
              <a:extLst>
                <a:ext uri="{FF2B5EF4-FFF2-40B4-BE49-F238E27FC236}">
                  <a16:creationId xmlns:a16="http://schemas.microsoft.com/office/drawing/2014/main" id="{BE8D241D-634D-1547-A2CB-69D9C191C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86600" y="3622676"/>
              <a:ext cx="560388" cy="56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Picture 12">
              <a:extLst>
                <a:ext uri="{FF2B5EF4-FFF2-40B4-BE49-F238E27FC236}">
                  <a16:creationId xmlns:a16="http://schemas.microsoft.com/office/drawing/2014/main" id="{08225A50-E115-BF4B-A3BA-B7A43F50C6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0" y="2922589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13">
              <a:extLst>
                <a:ext uri="{FF2B5EF4-FFF2-40B4-BE49-F238E27FC236}">
                  <a16:creationId xmlns:a16="http://schemas.microsoft.com/office/drawing/2014/main" id="{9734978C-7072-8341-97AB-CD548DC860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01048" y="4378326"/>
              <a:ext cx="552451" cy="560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Line 14">
              <a:extLst>
                <a:ext uri="{FF2B5EF4-FFF2-40B4-BE49-F238E27FC236}">
                  <a16:creationId xmlns:a16="http://schemas.microsoft.com/office/drawing/2014/main" id="{AB965A7E-185A-AA48-9677-F80F0555F9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2401" y="32273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247F300B-030F-7144-846D-9F6AEC503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2400" y="4294188"/>
              <a:ext cx="457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A217CC0-528C-C64B-A49E-7A540FA6844C}"/>
                </a:ext>
              </a:extLst>
            </p:cNvPr>
            <p:cNvGrpSpPr/>
            <p:nvPr/>
          </p:nvGrpSpPr>
          <p:grpSpPr>
            <a:xfrm>
              <a:off x="9739122" y="2922588"/>
              <a:ext cx="566928" cy="560388"/>
              <a:chOff x="10634472" y="3581400"/>
              <a:chExt cx="566928" cy="560388"/>
            </a:xfrm>
          </p:grpSpPr>
          <p:pic>
            <p:nvPicPr>
              <p:cNvPr id="81" name="Picture 11">
                <a:extLst>
                  <a:ext uri="{FF2B5EF4-FFF2-40B4-BE49-F238E27FC236}">
                    <a16:creationId xmlns:a16="http://schemas.microsoft.com/office/drawing/2014/main" id="{DDB940C2-B8AB-CB4A-BBCB-15965CD94689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 rot="16200000" flipV="1">
                <a:off x="10637742" y="3578130"/>
                <a:ext cx="560388" cy="5669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77FE837-6F05-5B4E-AE72-9F92C68361A8}"/>
                  </a:ext>
                </a:extLst>
              </p:cNvPr>
              <p:cNvSpPr/>
              <p:nvPr/>
            </p:nvSpPr>
            <p:spPr>
              <a:xfrm>
                <a:off x="10786872" y="38100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DF34BAE-AA87-D34B-A283-6EEA7BBBDE1F}"/>
                </a:ext>
              </a:extLst>
            </p:cNvPr>
            <p:cNvGrpSpPr/>
            <p:nvPr/>
          </p:nvGrpSpPr>
          <p:grpSpPr>
            <a:xfrm>
              <a:off x="9772650" y="4370388"/>
              <a:ext cx="560388" cy="568325"/>
              <a:chOff x="8534400" y="4918075"/>
              <a:chExt cx="560388" cy="568325"/>
            </a:xfrm>
          </p:grpSpPr>
          <p:pic>
            <p:nvPicPr>
              <p:cNvPr id="79" name="Picture 11">
                <a:extLst>
                  <a:ext uri="{FF2B5EF4-FFF2-40B4-BE49-F238E27FC236}">
                    <a16:creationId xmlns:a16="http://schemas.microsoft.com/office/drawing/2014/main" id="{ED078BC2-43D0-EB4A-8B72-0468067059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8534400" y="4918075"/>
                <a:ext cx="560388" cy="568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9329465-B5E4-0342-8A4B-D775EB7B3A01}"/>
                  </a:ext>
                </a:extLst>
              </p:cNvPr>
              <p:cNvSpPr/>
              <p:nvPr/>
            </p:nvSpPr>
            <p:spPr>
              <a:xfrm>
                <a:off x="8763000" y="52578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BBEB251-C83A-5C43-BBDC-0D14848D3D5B}"/>
                </a:ext>
              </a:extLst>
            </p:cNvPr>
            <p:cNvGrpSpPr/>
            <p:nvPr/>
          </p:nvGrpSpPr>
          <p:grpSpPr>
            <a:xfrm>
              <a:off x="11049000" y="3684588"/>
              <a:ext cx="552451" cy="560387"/>
              <a:chOff x="10572749" y="4849813"/>
              <a:chExt cx="552451" cy="560387"/>
            </a:xfrm>
          </p:grpSpPr>
          <p:pic>
            <p:nvPicPr>
              <p:cNvPr id="77" name="Picture 12">
                <a:extLst>
                  <a:ext uri="{FF2B5EF4-FFF2-40B4-BE49-F238E27FC236}">
                    <a16:creationId xmlns:a16="http://schemas.microsoft.com/office/drawing/2014/main" id="{A4E170BA-2804-7248-B400-92F34625B2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0572749" y="4849813"/>
                <a:ext cx="552451" cy="5603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DAA9F9A-DAC0-954D-914A-4F3469942016}"/>
                  </a:ext>
                </a:extLst>
              </p:cNvPr>
              <p:cNvSpPr/>
              <p:nvPr/>
            </p:nvSpPr>
            <p:spPr>
              <a:xfrm>
                <a:off x="10820400" y="5181600"/>
                <a:ext cx="76200" cy="762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Line 14">
              <a:extLst>
                <a:ext uri="{FF2B5EF4-FFF2-40B4-BE49-F238E27FC236}">
                  <a16:creationId xmlns:a16="http://schemas.microsoft.com/office/drawing/2014/main" id="{47AD851A-7BB9-8A4A-B68C-3E630960E9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1" y="32273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1" name="Line 14">
              <a:extLst>
                <a:ext uri="{FF2B5EF4-FFF2-40B4-BE49-F238E27FC236}">
                  <a16:creationId xmlns:a16="http://schemas.microsoft.com/office/drawing/2014/main" id="{F27C9CA1-4751-BB48-95AA-BD4E18532B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7800" y="4675188"/>
              <a:ext cx="53339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2" name="Line 14">
              <a:extLst>
                <a:ext uri="{FF2B5EF4-FFF2-40B4-BE49-F238E27FC236}">
                  <a16:creationId xmlns:a16="http://schemas.microsoft.com/office/drawing/2014/main" id="{76C4C12A-EF83-5E4B-9229-64FE78B8A5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15600" y="42941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3" name="Line 14">
              <a:extLst>
                <a:ext uri="{FF2B5EF4-FFF2-40B4-BE49-F238E27FC236}">
                  <a16:creationId xmlns:a16="http://schemas.microsoft.com/office/drawing/2014/main" id="{DCFA44D8-8A5E-C546-BCCD-CE17C728D7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39400" y="3303588"/>
              <a:ext cx="4572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4" name="Line 14">
              <a:extLst>
                <a:ext uri="{FF2B5EF4-FFF2-40B4-BE49-F238E27FC236}">
                  <a16:creationId xmlns:a16="http://schemas.microsoft.com/office/drawing/2014/main" id="{18096829-4C56-1E4D-B959-A6D0E9429D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23129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F52AE68-B28F-8B4D-AE5A-BC87E79CB3E9}"/>
                </a:ext>
              </a:extLst>
            </p:cNvPr>
            <p:cNvGrpSpPr/>
            <p:nvPr/>
          </p:nvGrpSpPr>
          <p:grpSpPr>
            <a:xfrm>
              <a:off x="8382000" y="1676400"/>
              <a:ext cx="3233928" cy="560388"/>
              <a:chOff x="8534400" y="1573212"/>
              <a:chExt cx="3233928" cy="560388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CEB6890-FE47-6B42-A77B-DDB55207FD7A}"/>
                  </a:ext>
                </a:extLst>
              </p:cNvPr>
              <p:cNvGrpSpPr/>
              <p:nvPr/>
            </p:nvGrpSpPr>
            <p:grpSpPr>
              <a:xfrm>
                <a:off x="9829800" y="1573213"/>
                <a:ext cx="552451" cy="560387"/>
                <a:chOff x="9201149" y="1447800"/>
                <a:chExt cx="552451" cy="560387"/>
              </a:xfrm>
            </p:grpSpPr>
            <p:pic>
              <p:nvPicPr>
                <p:cNvPr id="75" name="Picture 12">
                  <a:extLst>
                    <a:ext uri="{FF2B5EF4-FFF2-40B4-BE49-F238E27FC236}">
                      <a16:creationId xmlns:a16="http://schemas.microsoft.com/office/drawing/2014/main" id="{752E3CB3-B16A-5543-9EC2-43C9DE8002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9201149" y="1447800"/>
                  <a:ext cx="552451" cy="560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6132C159-40BF-1047-B1B8-2D6F83E8FEE2}"/>
                    </a:ext>
                  </a:extLst>
                </p:cNvPr>
                <p:cNvSpPr/>
                <p:nvPr/>
              </p:nvSpPr>
              <p:spPr>
                <a:xfrm>
                  <a:off x="9296400" y="1600200"/>
                  <a:ext cx="152400" cy="762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D53E98D-6841-774D-A882-EB91F663F26D}"/>
                  </a:ext>
                </a:extLst>
              </p:cNvPr>
              <p:cNvGrpSpPr/>
              <p:nvPr/>
            </p:nvGrpSpPr>
            <p:grpSpPr>
              <a:xfrm>
                <a:off x="11201400" y="1573212"/>
                <a:ext cx="566928" cy="560388"/>
                <a:chOff x="10634472" y="3581400"/>
                <a:chExt cx="566928" cy="560388"/>
              </a:xfrm>
            </p:grpSpPr>
            <p:pic>
              <p:nvPicPr>
                <p:cNvPr id="73" name="Picture 11">
                  <a:extLst>
                    <a:ext uri="{FF2B5EF4-FFF2-40B4-BE49-F238E27FC236}">
                      <a16:creationId xmlns:a16="http://schemas.microsoft.com/office/drawing/2014/main" id="{1AB6AEB3-0BE3-8E47-8F76-FE8023BB0E95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AC211F43-76DD-214A-9537-A63F4237ED8B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48C1C587-83EA-8E4C-B17D-28B1E8CF6743}"/>
                  </a:ext>
                </a:extLst>
              </p:cNvPr>
              <p:cNvGrpSpPr/>
              <p:nvPr/>
            </p:nvGrpSpPr>
            <p:grpSpPr>
              <a:xfrm flipV="1">
                <a:off x="8534400" y="1575816"/>
                <a:ext cx="566928" cy="557784"/>
                <a:chOff x="10634472" y="3581400"/>
                <a:chExt cx="566928" cy="560388"/>
              </a:xfrm>
            </p:grpSpPr>
            <p:pic>
              <p:nvPicPr>
                <p:cNvPr id="71" name="Picture 11">
                  <a:extLst>
                    <a:ext uri="{FF2B5EF4-FFF2-40B4-BE49-F238E27FC236}">
                      <a16:creationId xmlns:a16="http://schemas.microsoft.com/office/drawing/2014/main" id="{A7B147E3-2200-C44F-A23C-5B5143260A4C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6200000" flipV="1">
                  <a:off x="10637742" y="3578130"/>
                  <a:ext cx="560388" cy="5669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5F1584EA-BDAF-EA49-A942-B6C0FC624BB2}"/>
                    </a:ext>
                  </a:extLst>
                </p:cNvPr>
                <p:cNvSpPr/>
                <p:nvPr/>
              </p:nvSpPr>
              <p:spPr>
                <a:xfrm>
                  <a:off x="10744201" y="3684588"/>
                  <a:ext cx="76200" cy="20161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Line 14">
                <a:extLst>
                  <a:ext uri="{FF2B5EF4-FFF2-40B4-BE49-F238E27FC236}">
                    <a16:creationId xmlns:a16="http://schemas.microsoft.com/office/drawing/2014/main" id="{EEC1FC35-5E77-EC47-A037-E7D284858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8" name="Line 14">
                <a:extLst>
                  <a:ext uri="{FF2B5EF4-FFF2-40B4-BE49-F238E27FC236}">
                    <a16:creationId xmlns:a16="http://schemas.microsoft.com/office/drawing/2014/main" id="{09FEE3F0-213E-1C48-8A81-65E961F7A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69" name="Line 14">
                <a:extLst>
                  <a:ext uri="{FF2B5EF4-FFF2-40B4-BE49-F238E27FC236}">
                    <a16:creationId xmlns:a16="http://schemas.microsoft.com/office/drawing/2014/main" id="{D07B4B84-A10B-C947-956C-176A4EE0B3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70" name="Line 14">
                <a:extLst>
                  <a:ext uri="{FF2B5EF4-FFF2-40B4-BE49-F238E27FC236}">
                    <a16:creationId xmlns:a16="http://schemas.microsoft.com/office/drawing/2014/main" id="{77B6ECB2-87B7-684F-945B-9DEE929129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2BA6D19-C499-4342-87EF-1CF36DA230C5}"/>
                </a:ext>
              </a:extLst>
            </p:cNvPr>
            <p:cNvGrpSpPr/>
            <p:nvPr/>
          </p:nvGrpSpPr>
          <p:grpSpPr>
            <a:xfrm flipV="1">
              <a:off x="8430540" y="5659922"/>
              <a:ext cx="3223488" cy="568223"/>
              <a:chOff x="8540268" y="1568619"/>
              <a:chExt cx="3223488" cy="570876"/>
            </a:xfrm>
          </p:grpSpPr>
          <p:grpSp>
            <p:nvGrpSpPr>
              <p:cNvPr id="51" name="Group 56">
                <a:extLst>
                  <a:ext uri="{FF2B5EF4-FFF2-40B4-BE49-F238E27FC236}">
                    <a16:creationId xmlns:a16="http://schemas.microsoft.com/office/drawing/2014/main" id="{EA6CD908-4C89-AA46-B50D-BD46C1A61F9F}"/>
                  </a:ext>
                </a:extLst>
              </p:cNvPr>
              <p:cNvGrpSpPr/>
              <p:nvPr/>
            </p:nvGrpSpPr>
            <p:grpSpPr>
              <a:xfrm>
                <a:off x="9827134" y="1575890"/>
                <a:ext cx="557783" cy="555030"/>
                <a:chOff x="9198483" y="1450477"/>
                <a:chExt cx="557783" cy="555030"/>
              </a:xfrm>
            </p:grpSpPr>
            <p:pic>
              <p:nvPicPr>
                <p:cNvPr id="62" name="Picture 12">
                  <a:extLst>
                    <a:ext uri="{FF2B5EF4-FFF2-40B4-BE49-F238E27FC236}">
                      <a16:creationId xmlns:a16="http://schemas.microsoft.com/office/drawing/2014/main" id="{C87B2F03-2F92-1F45-B749-E60BA524830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 rot="5400000">
                  <a:off x="9199860" y="1449100"/>
                  <a:ext cx="555030" cy="5577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F170F2A4-6B78-4645-AE19-08430496A05A}"/>
                    </a:ext>
                  </a:extLst>
                </p:cNvPr>
                <p:cNvSpPr/>
                <p:nvPr/>
              </p:nvSpPr>
              <p:spPr>
                <a:xfrm>
                  <a:off x="9539477" y="1549210"/>
                  <a:ext cx="152400" cy="15275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7">
                <a:extLst>
                  <a:ext uri="{FF2B5EF4-FFF2-40B4-BE49-F238E27FC236}">
                    <a16:creationId xmlns:a16="http://schemas.microsoft.com/office/drawing/2014/main" id="{099421CA-C0C1-6C4F-BC9D-67312CEB4972}"/>
                  </a:ext>
                </a:extLst>
              </p:cNvPr>
              <p:cNvGrpSpPr/>
              <p:nvPr/>
            </p:nvGrpSpPr>
            <p:grpSpPr>
              <a:xfrm>
                <a:off x="11205972" y="1568619"/>
                <a:ext cx="557784" cy="569575"/>
                <a:chOff x="10639044" y="3576807"/>
                <a:chExt cx="557784" cy="569575"/>
              </a:xfrm>
            </p:grpSpPr>
            <p:pic>
              <p:nvPicPr>
                <p:cNvPr id="60" name="Picture 11">
                  <a:extLst>
                    <a:ext uri="{FF2B5EF4-FFF2-40B4-BE49-F238E27FC236}">
                      <a16:creationId xmlns:a16="http://schemas.microsoft.com/office/drawing/2014/main" id="{19A26C51-A7AA-9D46-AC33-DBF9EE889571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flipV="1">
                  <a:off x="10639044" y="3576807"/>
                  <a:ext cx="557784" cy="5695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4EF12CE8-32D8-A445-A74A-89C49FE3EA21}"/>
                    </a:ext>
                  </a:extLst>
                </p:cNvPr>
                <p:cNvSpPr/>
                <p:nvPr/>
              </p:nvSpPr>
              <p:spPr>
                <a:xfrm>
                  <a:off x="10896600" y="3684590"/>
                  <a:ext cx="152399" cy="15097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" name="Group 60">
                <a:extLst>
                  <a:ext uri="{FF2B5EF4-FFF2-40B4-BE49-F238E27FC236}">
                    <a16:creationId xmlns:a16="http://schemas.microsoft.com/office/drawing/2014/main" id="{75156F34-9B69-054B-A489-E83070152E1A}"/>
                  </a:ext>
                </a:extLst>
              </p:cNvPr>
              <p:cNvGrpSpPr/>
              <p:nvPr/>
            </p:nvGrpSpPr>
            <p:grpSpPr>
              <a:xfrm flipV="1">
                <a:off x="8540268" y="1569920"/>
                <a:ext cx="555192" cy="569575"/>
                <a:chOff x="10640340" y="3575477"/>
                <a:chExt cx="555192" cy="572234"/>
              </a:xfrm>
            </p:grpSpPr>
            <p:pic>
              <p:nvPicPr>
                <p:cNvPr id="58" name="Picture 11">
                  <a:extLst>
                    <a:ext uri="{FF2B5EF4-FFF2-40B4-BE49-F238E27FC236}">
                      <a16:creationId xmlns:a16="http://schemas.microsoft.com/office/drawing/2014/main" id="{8B459847-83F2-F641-9ED0-4ECB75747EF0}"/>
                    </a:ext>
                  </a:extLst>
                </p:cNvPr>
                <p:cNvPicPr preferRelativeResize="0">
                  <a:picLocks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 rot="10800000" flipV="1">
                  <a:off x="10640340" y="3575477"/>
                  <a:ext cx="555192" cy="5722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1752EC05-B3F0-9F4C-8A9A-95F859407B78}"/>
                    </a:ext>
                  </a:extLst>
                </p:cNvPr>
                <p:cNvSpPr/>
                <p:nvPr/>
              </p:nvSpPr>
              <p:spPr>
                <a:xfrm>
                  <a:off x="10744200" y="3889052"/>
                  <a:ext cx="228600" cy="15382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4" name="Line 14">
                <a:extLst>
                  <a:ext uri="{FF2B5EF4-FFF2-40B4-BE49-F238E27FC236}">
                    <a16:creationId xmlns:a16="http://schemas.microsoft.com/office/drawing/2014/main" id="{0913F2E1-D37E-7944-A9AC-F943D69C93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964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55" name="Line 14">
                <a:extLst>
                  <a:ext uri="{FF2B5EF4-FFF2-40B4-BE49-F238E27FC236}">
                    <a16:creationId xmlns:a16="http://schemas.microsoft.com/office/drawing/2014/main" id="{5D8BA132-07D2-A44A-973F-966F2F1DF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92964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56" name="Line 14">
                <a:extLst>
                  <a:ext uri="{FF2B5EF4-FFF2-40B4-BE49-F238E27FC236}">
                    <a16:creationId xmlns:a16="http://schemas.microsoft.com/office/drawing/2014/main" id="{6B30A86D-A3BE-BB40-AE8A-FC793BB9B0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591800" y="17526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  <p:sp>
            <p:nvSpPr>
              <p:cNvPr id="57" name="Line 14">
                <a:extLst>
                  <a:ext uri="{FF2B5EF4-FFF2-40B4-BE49-F238E27FC236}">
                    <a16:creationId xmlns:a16="http://schemas.microsoft.com/office/drawing/2014/main" id="{D34BF278-B226-2E47-8871-EA0A306B2A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0591800" y="1981200"/>
                <a:ext cx="381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lIns="91436" tIns="45718" rIns="91436" bIns="45718"/>
              <a:lstStyle/>
              <a:p>
                <a:endParaRPr lang="en-US"/>
              </a:p>
            </p:txBody>
          </p:sp>
        </p:grpSp>
        <p:sp>
          <p:nvSpPr>
            <p:cNvPr id="37" name="Line 14">
              <a:extLst>
                <a:ext uri="{FF2B5EF4-FFF2-40B4-BE49-F238E27FC236}">
                  <a16:creationId xmlns:a16="http://schemas.microsoft.com/office/drawing/2014/main" id="{4954ABF7-6762-3F48-ABD0-04F4C6C50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5056188"/>
              <a:ext cx="0" cy="457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8" name="Line 14">
              <a:extLst>
                <a:ext uri="{FF2B5EF4-FFF2-40B4-BE49-F238E27FC236}">
                  <a16:creationId xmlns:a16="http://schemas.microsoft.com/office/drawing/2014/main" id="{A3C73734-A75A-4842-91C9-C80FB41EE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5132388"/>
              <a:ext cx="3048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9" name="Line 14">
              <a:extLst>
                <a:ext uri="{FF2B5EF4-FFF2-40B4-BE49-F238E27FC236}">
                  <a16:creationId xmlns:a16="http://schemas.microsoft.com/office/drawing/2014/main" id="{F1EE480B-4E64-D14F-93A8-88708B47DD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9822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0" name="Line 14">
              <a:extLst>
                <a:ext uri="{FF2B5EF4-FFF2-40B4-BE49-F238E27FC236}">
                  <a16:creationId xmlns:a16="http://schemas.microsoft.com/office/drawing/2014/main" id="{B2383499-9533-8A4B-ADFB-86D58C199C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822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1" name="Line 14">
              <a:extLst>
                <a:ext uri="{FF2B5EF4-FFF2-40B4-BE49-F238E27FC236}">
                  <a16:creationId xmlns:a16="http://schemas.microsoft.com/office/drawing/2014/main" id="{CFBDB97B-CBA1-2143-B41E-567F287D6D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86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2" name="Line 14">
              <a:extLst>
                <a:ext uri="{FF2B5EF4-FFF2-40B4-BE49-F238E27FC236}">
                  <a16:creationId xmlns:a16="http://schemas.microsoft.com/office/drawing/2014/main" id="{9962F4A8-8D02-DB47-AB13-DE66AB5481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353800" y="12192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3" name="Line 14">
              <a:extLst>
                <a:ext uri="{FF2B5EF4-FFF2-40B4-BE49-F238E27FC236}">
                  <a16:creationId xmlns:a16="http://schemas.microsoft.com/office/drawing/2014/main" id="{FC26633E-2859-944B-96AB-A1686DB70C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86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4" name="Line 14">
              <a:extLst>
                <a:ext uri="{FF2B5EF4-FFF2-40B4-BE49-F238E27FC236}">
                  <a16:creationId xmlns:a16="http://schemas.microsoft.com/office/drawing/2014/main" id="{C0F7ABEB-D6C4-2246-A15B-D5FF8F1219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53800" y="6324600"/>
              <a:ext cx="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5" name="Line 14">
              <a:extLst>
                <a:ext uri="{FF2B5EF4-FFF2-40B4-BE49-F238E27FC236}">
                  <a16:creationId xmlns:a16="http://schemas.microsoft.com/office/drawing/2014/main" id="{6077F19F-6DB4-E341-B499-E4AC698D07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734800" y="32766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6" name="Line 14">
              <a:extLst>
                <a:ext uri="{FF2B5EF4-FFF2-40B4-BE49-F238E27FC236}">
                  <a16:creationId xmlns:a16="http://schemas.microsoft.com/office/drawing/2014/main" id="{B08F4A69-FA11-D949-889D-DB2C17347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34800" y="4267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7" name="Line 14">
              <a:extLst>
                <a:ext uri="{FF2B5EF4-FFF2-40B4-BE49-F238E27FC236}">
                  <a16:creationId xmlns:a16="http://schemas.microsoft.com/office/drawing/2014/main" id="{1483F626-EBDB-BB4C-B1E8-F32D328942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39400" y="27432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8" name="Line 14">
              <a:extLst>
                <a:ext uri="{FF2B5EF4-FFF2-40B4-BE49-F238E27FC236}">
                  <a16:creationId xmlns:a16="http://schemas.microsoft.com/office/drawing/2014/main" id="{D3EDA4D5-AC28-0349-B3C3-3F01358C0C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15600" y="4876800"/>
              <a:ext cx="2286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9" name="Line 14">
              <a:extLst>
                <a:ext uri="{FF2B5EF4-FFF2-40B4-BE49-F238E27FC236}">
                  <a16:creationId xmlns:a16="http://schemas.microsoft.com/office/drawing/2014/main" id="{20DA6984-DE9D-1448-8617-44769507A6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924800" y="5029200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50" name="Line 14">
              <a:extLst>
                <a:ext uri="{FF2B5EF4-FFF2-40B4-BE49-F238E27FC236}">
                  <a16:creationId xmlns:a16="http://schemas.microsoft.com/office/drawing/2014/main" id="{F42F1163-1D3F-E342-A6CF-E39F8C78CB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96200" y="2667000"/>
              <a:ext cx="5334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</p:grpSp>
      <p:sp>
        <p:nvSpPr>
          <p:cNvPr id="83" name="Rectangle 3">
            <a:extLst>
              <a:ext uri="{FF2B5EF4-FFF2-40B4-BE49-F238E27FC236}">
                <a16:creationId xmlns:a16="http://schemas.microsoft.com/office/drawing/2014/main" id="{65F7133D-CDAC-D84F-A512-8A7B0148549E}"/>
              </a:ext>
            </a:extLst>
          </p:cNvPr>
          <p:cNvSpPr txBox="1">
            <a:spLocks noChangeArrowheads="1"/>
          </p:cNvSpPr>
          <p:nvPr/>
        </p:nvSpPr>
        <p:spPr>
          <a:xfrm>
            <a:off x="106109" y="1371600"/>
            <a:ext cx="6324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State space graph: A mathematical representation of a search problem</a:t>
            </a:r>
          </a:p>
          <a:p>
            <a:pPr lvl="1"/>
            <a:r>
              <a:rPr lang="en-US" sz="1900" dirty="0"/>
              <a:t>Nodes are (abstracted) world configurations</a:t>
            </a:r>
          </a:p>
          <a:p>
            <a:pPr lvl="1"/>
            <a:r>
              <a:rPr lang="en-US" sz="1900" dirty="0"/>
              <a:t>Arcs represent successors (action results)</a:t>
            </a:r>
          </a:p>
          <a:p>
            <a:pPr lvl="1"/>
            <a:r>
              <a:rPr lang="en-US" sz="1900" dirty="0"/>
              <a:t>The goal test is a set of goal nodes (maybe only one)</a:t>
            </a:r>
          </a:p>
          <a:p>
            <a:pPr lvl="1"/>
            <a:endParaRPr lang="en-US" sz="2000" dirty="0"/>
          </a:p>
          <a:p>
            <a:r>
              <a:rPr lang="en-US" sz="2400" dirty="0"/>
              <a:t>In a state space graph, each state occurs only once!</a:t>
            </a:r>
          </a:p>
          <a:p>
            <a:pPr lvl="1"/>
            <a:endParaRPr lang="en-US" sz="2000" dirty="0"/>
          </a:p>
          <a:p>
            <a:r>
              <a:rPr lang="en-US" sz="2400" dirty="0"/>
              <a:t>We can rarely build this full graph in memory (it’s too big), but it’s a useful idea</a:t>
            </a:r>
          </a:p>
          <a:p>
            <a:endParaRPr lang="en-US" sz="2400" dirty="0"/>
          </a:p>
          <a:p>
            <a:pPr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84" name="Content Placeholder 2">
            <a:extLst>
              <a:ext uri="{FF2B5EF4-FFF2-40B4-BE49-F238E27FC236}">
                <a16:creationId xmlns:a16="http://schemas.microsoft.com/office/drawing/2014/main" id="{99C7E16C-E770-F34D-829E-133E12304D3F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27690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Trees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735B825-53A0-0B44-83E3-60E0C009DB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24000" y="4114800"/>
            <a:ext cx="9525000" cy="2362200"/>
          </a:xfrm>
        </p:spPr>
        <p:txBody>
          <a:bodyPr/>
          <a:lstStyle/>
          <a:p>
            <a:pPr eaLnBrk="1" hangingPunct="1"/>
            <a:r>
              <a:rPr lang="en-US" sz="2400" dirty="0"/>
              <a:t>A search tree:</a:t>
            </a:r>
          </a:p>
          <a:p>
            <a:pPr lvl="1" eaLnBrk="1" hangingPunct="1"/>
            <a:r>
              <a:rPr lang="en-US" sz="2000" dirty="0"/>
              <a:t>A “what if” tree of plans and their outcomes</a:t>
            </a:r>
          </a:p>
          <a:p>
            <a:pPr lvl="1" eaLnBrk="1" hangingPunct="1"/>
            <a:r>
              <a:rPr lang="en-US" sz="2000" dirty="0"/>
              <a:t>The start state is the root node</a:t>
            </a:r>
          </a:p>
          <a:p>
            <a:pPr lvl="1" eaLnBrk="1" hangingPunct="1"/>
            <a:r>
              <a:rPr lang="en-US" sz="2000" dirty="0"/>
              <a:t>Children correspond to successors</a:t>
            </a:r>
          </a:p>
          <a:p>
            <a:pPr lvl="1" eaLnBrk="1" hangingPunct="1"/>
            <a:r>
              <a:rPr lang="en-US" sz="2000" dirty="0"/>
              <a:t>Nodes show states, but correspond to PLANS that achieve those states</a:t>
            </a:r>
          </a:p>
          <a:p>
            <a:pPr lvl="1" eaLnBrk="1" hangingPunct="1"/>
            <a:r>
              <a:rPr lang="en-US" sz="2000" dirty="0">
                <a:solidFill>
                  <a:srgbClr val="CC0000"/>
                </a:solidFill>
              </a:rPr>
              <a:t>For most problems, we can never actually build the whole tree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8724AC8-F4F8-E846-8BD1-B45327B13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62403" y="1524000"/>
            <a:ext cx="560388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F4DBE390-AA3C-5841-9451-6F4B27291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1EA59906-A22E-7741-BA2C-288DCCAE6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1" y="2590803"/>
            <a:ext cx="552451" cy="560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Line 7">
            <a:extLst>
              <a:ext uri="{FF2B5EF4-FFF2-40B4-BE49-F238E27FC236}">
                <a16:creationId xmlns:a16="http://schemas.microsoft.com/office/drawing/2014/main" id="{C2ECC37D-E5A2-F748-B8A3-0B42B5C427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2209800"/>
            <a:ext cx="1143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ABBAAB6C-3490-8845-8A35-FCA36B528D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24200" y="2209800"/>
            <a:ext cx="1066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8" name="Text Box 9">
            <a:extLst>
              <a:ext uri="{FF2B5EF4-FFF2-40B4-BE49-F238E27FC236}">
                <a16:creationId xmlns:a16="http://schemas.microsoft.com/office/drawing/2014/main" id="{8C4B1884-6CBC-0143-8BD7-21B74CF43A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2051051"/>
            <a:ext cx="990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“E”, 1.0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C87A36C4-27EE-EF4C-B5C0-C2EEF1690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7488" y="2051051"/>
            <a:ext cx="1143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 pitchFamily="34" charset="0"/>
              </a:rPr>
              <a:t>“N”, 1.0</a:t>
            </a:r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4DAC54D1-3438-6141-823D-CAEA1E46086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B5381641-1269-B44A-A98E-0E03916A8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22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3" name="Line 13">
            <a:extLst>
              <a:ext uri="{FF2B5EF4-FFF2-40B4-BE49-F238E27FC236}">
                <a16:creationId xmlns:a16="http://schemas.microsoft.com/office/drawing/2014/main" id="{18298C51-2BA1-CB4B-AAB1-5FF9BBE59C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4" name="Line 14">
            <a:extLst>
              <a:ext uri="{FF2B5EF4-FFF2-40B4-BE49-F238E27FC236}">
                <a16:creationId xmlns:a16="http://schemas.microsoft.com/office/drawing/2014/main" id="{7CC250B4-841F-4843-91F7-17C22F939C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9A86F505-0784-404F-90A2-4D391DC1DE2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24400" y="3276600"/>
            <a:ext cx="609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6" name="Line 16">
            <a:extLst>
              <a:ext uri="{FF2B5EF4-FFF2-40B4-BE49-F238E27FC236}">
                <a16:creationId xmlns:a16="http://schemas.microsoft.com/office/drawing/2014/main" id="{E1489B86-4C8C-904D-BCB5-BDA1118D65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3276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99740EF3-E4A1-5541-B9EE-8C5B7BB493CA}"/>
              </a:ext>
            </a:extLst>
          </p:cNvPr>
          <p:cNvSpPr/>
          <p:nvPr/>
        </p:nvSpPr>
        <p:spPr>
          <a:xfrm rot="10800000">
            <a:off x="6400800" y="16001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B8DCA0-44F8-EE4A-9FFF-7075562AC80F}"/>
              </a:ext>
            </a:extLst>
          </p:cNvPr>
          <p:cNvSpPr txBox="1"/>
          <p:nvPr/>
        </p:nvSpPr>
        <p:spPr>
          <a:xfrm>
            <a:off x="8077200" y="15356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This is now / start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93D3EB3C-E36A-5E43-BA71-99734286B65D}"/>
              </a:ext>
            </a:extLst>
          </p:cNvPr>
          <p:cNvSpPr/>
          <p:nvPr/>
        </p:nvSpPr>
        <p:spPr>
          <a:xfrm rot="10800000">
            <a:off x="6400800" y="2666999"/>
            <a:ext cx="1371600" cy="3810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F49F3E-08D4-2B4B-B150-D587992574EF}"/>
              </a:ext>
            </a:extLst>
          </p:cNvPr>
          <p:cNvSpPr txBox="1"/>
          <p:nvPr/>
        </p:nvSpPr>
        <p:spPr>
          <a:xfrm>
            <a:off x="8077200" y="2602472"/>
            <a:ext cx="3048000" cy="40010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Possible futures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ECCA5FD-6ED5-2648-BF42-371091E7F155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373232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/>
      <p:bldP spid="18" grpId="1"/>
      <p:bldP spid="20" grpId="0"/>
      <p:bldP spid="20" grpId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State Space Graph vs. Search Trees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AC709D5-E091-4345-B53D-FEA0B8B77340}"/>
              </a:ext>
            </a:extLst>
          </p:cNvPr>
          <p:cNvSpPr txBox="1">
            <a:spLocks/>
          </p:cNvSpPr>
          <p:nvPr/>
        </p:nvSpPr>
        <p:spPr>
          <a:xfrm>
            <a:off x="1466426" y="5795168"/>
            <a:ext cx="9477689" cy="365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We construct both on demand and we </a:t>
            </a:r>
            <a:r>
              <a:rPr lang="en-US" sz="2400" b="1" dirty="0">
                <a:solidFill>
                  <a:srgbClr val="00B0F0"/>
                </a:solidFill>
              </a:rPr>
              <a:t>construct as little as possible</a:t>
            </a:r>
            <a:r>
              <a:rPr lang="en-US" sz="2400" dirty="0"/>
              <a:t>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031AF6-A8C9-AE40-918E-93B9FE999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875" y="1057672"/>
            <a:ext cx="3992684" cy="39926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B85D97-C693-FA48-9B99-60F1084F9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915" y="1057672"/>
            <a:ext cx="4998200" cy="3971438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4AA5073-0588-254A-A554-F26E4768B818}"/>
              </a:ext>
            </a:extLst>
          </p:cNvPr>
          <p:cNvSpPr txBox="1">
            <a:spLocks/>
          </p:cNvSpPr>
          <p:nvPr/>
        </p:nvSpPr>
        <p:spPr>
          <a:xfrm>
            <a:off x="1466426" y="5289880"/>
            <a:ext cx="9477689" cy="3651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Each NODE in the search tree is an entire PATH in the state space graph.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22A146E-E57A-E945-B392-C9CD15FE3707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3918919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State Space Graphs vs. Search Tree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14" name="AutoShape 5">
            <a:extLst>
              <a:ext uri="{FF2B5EF4-FFF2-40B4-BE49-F238E27FC236}">
                <a16:creationId xmlns:a16="http://schemas.microsoft.com/office/drawing/2014/main" id="{684776AA-94CF-9C46-B09B-2FEB3A18B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sz="1600" b="1" dirty="0"/>
              <a:t>S</a:t>
            </a:r>
          </a:p>
        </p:txBody>
      </p:sp>
      <p:sp>
        <p:nvSpPr>
          <p:cNvPr id="15" name="AutoShape 6">
            <a:extLst>
              <a:ext uri="{FF2B5EF4-FFF2-40B4-BE49-F238E27FC236}">
                <a16:creationId xmlns:a16="http://schemas.microsoft.com/office/drawing/2014/main" id="{BD2B8A62-5911-2645-B507-DFEBB2473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5187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b="1"/>
              <a:t>G</a:t>
            </a:r>
          </a:p>
        </p:txBody>
      </p:sp>
      <p:sp>
        <p:nvSpPr>
          <p:cNvPr id="16" name="AutoShape 8">
            <a:extLst>
              <a:ext uri="{FF2B5EF4-FFF2-40B4-BE49-F238E27FC236}">
                <a16:creationId xmlns:a16="http://schemas.microsoft.com/office/drawing/2014/main" id="{AC74A24E-2823-F24D-8FFC-31C3CDB35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43569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b</a:t>
            </a:r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AAB21963-10E4-2247-8449-7257A5494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680523"/>
            <a:ext cx="437584" cy="443679"/>
          </a:xfrm>
          <a:prstGeom prst="flowChartConnector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pPr algn="ctr"/>
            <a:r>
              <a:rPr lang="en-US" i="1"/>
              <a:t>a</a:t>
            </a:r>
          </a:p>
        </p:txBody>
      </p:sp>
      <p:cxnSp>
        <p:nvCxnSpPr>
          <p:cNvPr id="18" name="AutoShape 17">
            <a:extLst>
              <a:ext uri="{FF2B5EF4-FFF2-40B4-BE49-F238E27FC236}">
                <a16:creationId xmlns:a16="http://schemas.microsoft.com/office/drawing/2014/main" id="{0563725B-4ADC-3246-BC2B-7F7C1B78DF35}"/>
              </a:ext>
            </a:extLst>
          </p:cNvPr>
          <p:cNvCxnSpPr>
            <a:cxnSpLocks noChangeShapeType="1"/>
            <a:stCxn id="14" idx="5"/>
            <a:endCxn id="16" idx="2"/>
          </p:cNvCxnSpPr>
          <p:nvPr/>
        </p:nvCxnSpPr>
        <p:spPr bwMode="auto">
          <a:xfrm>
            <a:off x="1973701" y="3897425"/>
            <a:ext cx="6170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19" name="AutoShape 21">
            <a:extLst>
              <a:ext uri="{FF2B5EF4-FFF2-40B4-BE49-F238E27FC236}">
                <a16:creationId xmlns:a16="http://schemas.microsoft.com/office/drawing/2014/main" id="{4366DCEC-EBD2-0448-9151-7FE65AD8B8E1}"/>
              </a:ext>
            </a:extLst>
          </p:cNvPr>
          <p:cNvCxnSpPr>
            <a:cxnSpLocks noChangeShapeType="1"/>
            <a:stCxn id="17" idx="3"/>
            <a:endCxn id="16" idx="1"/>
          </p:cNvCxnSpPr>
          <p:nvPr/>
        </p:nvCxnSpPr>
        <p:spPr bwMode="auto">
          <a:xfrm>
            <a:off x="2654883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0" name="AutoShape 23">
            <a:extLst>
              <a:ext uri="{FF2B5EF4-FFF2-40B4-BE49-F238E27FC236}">
                <a16:creationId xmlns:a16="http://schemas.microsoft.com/office/drawing/2014/main" id="{66AD9AFA-5CC0-5041-92AC-C8FA8D5DC012}"/>
              </a:ext>
            </a:extLst>
          </p:cNvPr>
          <p:cNvCxnSpPr>
            <a:cxnSpLocks noChangeShapeType="1"/>
            <a:stCxn id="16" idx="7"/>
            <a:endCxn id="17" idx="5"/>
          </p:cNvCxnSpPr>
          <p:nvPr/>
        </p:nvCxnSpPr>
        <p:spPr bwMode="auto">
          <a:xfrm flipV="1">
            <a:off x="2964301" y="3059227"/>
            <a:ext cx="0" cy="136267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1" name="AutoShape 24">
            <a:extLst>
              <a:ext uri="{FF2B5EF4-FFF2-40B4-BE49-F238E27FC236}">
                <a16:creationId xmlns:a16="http://schemas.microsoft.com/office/drawing/2014/main" id="{E92A601E-F5FF-8C49-85EA-D74EC907A5DC}"/>
              </a:ext>
            </a:extLst>
          </p:cNvPr>
          <p:cNvCxnSpPr>
            <a:cxnSpLocks noChangeShapeType="1"/>
            <a:stCxn id="17" idx="6"/>
            <a:endCxn id="15" idx="1"/>
          </p:cNvCxnSpPr>
          <p:nvPr/>
        </p:nvCxnSpPr>
        <p:spPr bwMode="auto">
          <a:xfrm>
            <a:off x="3028385" y="2902363"/>
            <a:ext cx="6932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2" name="AutoShape 26">
            <a:extLst>
              <a:ext uri="{FF2B5EF4-FFF2-40B4-BE49-F238E27FC236}">
                <a16:creationId xmlns:a16="http://schemas.microsoft.com/office/drawing/2014/main" id="{D1719D46-3FE3-414D-B9D9-496C307BC94F}"/>
              </a:ext>
            </a:extLst>
          </p:cNvPr>
          <p:cNvCxnSpPr>
            <a:cxnSpLocks noChangeShapeType="1"/>
            <a:stCxn id="16" idx="6"/>
            <a:endCxn id="15" idx="3"/>
          </p:cNvCxnSpPr>
          <p:nvPr/>
        </p:nvCxnSpPr>
        <p:spPr bwMode="auto">
          <a:xfrm flipV="1">
            <a:off x="3028385" y="3897425"/>
            <a:ext cx="693299" cy="681336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3" name="AutoShape 27">
            <a:extLst>
              <a:ext uri="{FF2B5EF4-FFF2-40B4-BE49-F238E27FC236}">
                <a16:creationId xmlns:a16="http://schemas.microsoft.com/office/drawing/2014/main" id="{809891D0-308D-DE4B-BDAE-249A4ECB0AF3}"/>
              </a:ext>
            </a:extLst>
          </p:cNvPr>
          <p:cNvCxnSpPr>
            <a:cxnSpLocks noChangeShapeType="1"/>
            <a:stCxn id="14" idx="7"/>
            <a:endCxn id="17" idx="2"/>
          </p:cNvCxnSpPr>
          <p:nvPr/>
        </p:nvCxnSpPr>
        <p:spPr bwMode="auto">
          <a:xfrm flipV="1">
            <a:off x="1973701" y="2902363"/>
            <a:ext cx="617099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71E178-BED6-854E-B5DF-E5D69FCAC6C7}"/>
              </a:ext>
            </a:extLst>
          </p:cNvPr>
          <p:cNvSpPr txBox="1"/>
          <p:nvPr/>
        </p:nvSpPr>
        <p:spPr>
          <a:xfrm>
            <a:off x="1219200" y="1671939"/>
            <a:ext cx="38862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Consider this 4-state graph: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73DB8D8-4BFB-9C4C-B8A3-9C63AF65A4E0}"/>
              </a:ext>
            </a:extLst>
          </p:cNvPr>
          <p:cNvSpPr txBox="1"/>
          <p:nvPr/>
        </p:nvSpPr>
        <p:spPr>
          <a:xfrm>
            <a:off x="0" y="6029982"/>
            <a:ext cx="12192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Important: Lots of repeated structure in the search tree!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8706DF-9146-C346-9597-E5C8A19C8B9C}"/>
              </a:ext>
            </a:extLst>
          </p:cNvPr>
          <p:cNvSpPr txBox="1"/>
          <p:nvPr/>
        </p:nvSpPr>
        <p:spPr>
          <a:xfrm>
            <a:off x="6477000" y="1676400"/>
            <a:ext cx="5105400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How big is its search tree (from S)?</a:t>
            </a:r>
          </a:p>
        </p:txBody>
      </p:sp>
      <p:pic>
        <p:nvPicPr>
          <p:cNvPr id="27" name="Picture 26" descr="TP_tmp.png">
            <a:extLst>
              <a:ext uri="{FF2B5EF4-FFF2-40B4-BE49-F238E27FC236}">
                <a16:creationId xmlns:a16="http://schemas.microsoft.com/office/drawing/2014/main" id="{B7A3F551-E48F-7644-A4A4-3CB8888F938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7848600" y="3124200"/>
            <a:ext cx="1879854" cy="934299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51E1A095-4B31-1545-97F9-EEA540C03710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10997758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0 is due tonight (from last lecture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2 in Russell/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 0 is due tomorrow Friday, Jan 22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 1 is released.  You should start on the project now.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quiz this week (want to get back some HW to you first).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Announcements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4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Tree Search</a:t>
            </a:r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: Example with Romania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896D022-EF1A-7A4F-B521-78AD5DCAB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5882" y="1186517"/>
            <a:ext cx="8940235" cy="5352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7FE2AD0-A29F-0F45-9697-FCEB1C8E8732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816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Searching with a Search Tree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">
            <a:extLst>
              <a:ext uri="{FF2B5EF4-FFF2-40B4-BE49-F238E27FC236}">
                <a16:creationId xmlns:a16="http://schemas.microsoft.com/office/drawing/2014/main" id="{80751B47-6732-2244-84BA-BA0A647C76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28800" y="4267200"/>
            <a:ext cx="9067800" cy="1981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/>
              <a:t>Search: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Expand out potential plans (tree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Maintain a </a:t>
            </a:r>
            <a:r>
              <a:rPr lang="en-US" dirty="0">
                <a:solidFill>
                  <a:srgbClr val="CC0000"/>
                </a:solidFill>
              </a:rPr>
              <a:t>fringe </a:t>
            </a:r>
            <a:r>
              <a:rPr lang="en-US" dirty="0"/>
              <a:t>of partial plans under consideration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Try to expand as few tree nodes as possible</a:t>
            </a:r>
          </a:p>
        </p:txBody>
      </p:sp>
      <p:pic>
        <p:nvPicPr>
          <p:cNvPr id="33" name="Picture 4">
            <a:extLst>
              <a:ext uri="{FF2B5EF4-FFF2-40B4-BE49-F238E27FC236}">
                <a16:creationId xmlns:a16="http://schemas.microsoft.com/office/drawing/2014/main" id="{8CA5F505-9084-0A44-B2B9-7DA05296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0388" y="1676403"/>
            <a:ext cx="8072437" cy="207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73E00071-1632-9A40-8410-58B262D36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0388" y="1690690"/>
            <a:ext cx="8072437" cy="201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FFDA753D-2432-714F-A2EB-615696AA8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28803" y="1690687"/>
            <a:ext cx="8072439" cy="200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71185A6-60F8-0245-A142-B472F7CB62A0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734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General Tree Search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C856D91-357E-6B44-B10F-9CD039AE4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88632" y="893347"/>
            <a:ext cx="9414736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86A38FED-C941-7C44-BABD-A8DD86B1A5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438400" y="4176712"/>
            <a:ext cx="7315200" cy="2362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Important ideas: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Fringe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Expansion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Exploration strategy</a:t>
            </a:r>
          </a:p>
          <a:p>
            <a:pPr lvl="3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Main question: which fringe nodes to explore?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025D6BC-383E-C046-BF5C-E9879D8A1C28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Slide from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322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Depth-First Search (DFS)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61A2BB7E-BC7B-754A-A5DB-C4D443DE4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8415" y="320040"/>
            <a:ext cx="7800850" cy="5852160"/>
          </a:xfrm>
          <a:prstGeom prst="rect">
            <a:avLst/>
          </a:prstGeom>
          <a:noFill/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AAE0F69-617B-D841-997D-04B603D81EB5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1271309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DFS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1" name="Group 3">
            <a:extLst>
              <a:ext uri="{FF2B5EF4-FFF2-40B4-BE49-F238E27FC236}">
                <a16:creationId xmlns:a16="http://schemas.microsoft.com/office/drawing/2014/main" id="{DB0C831A-0429-B849-B9B6-8CDE530377EF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3433765"/>
            <a:ext cx="5486400" cy="3355591"/>
            <a:chOff x="48" y="2332"/>
            <a:chExt cx="3456" cy="2406"/>
          </a:xfrm>
        </p:grpSpPr>
        <p:sp>
          <p:nvSpPr>
            <p:cNvPr id="14" name="Text Box 4">
              <a:extLst>
                <a:ext uri="{FF2B5EF4-FFF2-40B4-BE49-F238E27FC236}">
                  <a16:creationId xmlns:a16="http://schemas.microsoft.com/office/drawing/2014/main" id="{2FDE00DF-830E-3949-B943-E3C64DCB42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/>
                <a:t>S</a:t>
              </a:r>
            </a:p>
          </p:txBody>
        </p:sp>
        <p:sp>
          <p:nvSpPr>
            <p:cNvPr id="15" name="Text Box 5">
              <a:extLst>
                <a:ext uri="{FF2B5EF4-FFF2-40B4-BE49-F238E27FC236}">
                  <a16:creationId xmlns:a16="http://schemas.microsoft.com/office/drawing/2014/main" id="{E3185921-E6C2-E74C-B0CB-66A4654B19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16" name="Text Box 6">
              <a:extLst>
                <a:ext uri="{FF2B5EF4-FFF2-40B4-BE49-F238E27FC236}">
                  <a16:creationId xmlns:a16="http://schemas.microsoft.com/office/drawing/2014/main" id="{97339943-5ADA-E646-9024-2B43EC4003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b</a:t>
              </a:r>
            </a:p>
          </p:txBody>
        </p:sp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E0C66AB1-C12D-1747-B547-E77F4C97FB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d</a:t>
              </a:r>
            </a:p>
          </p:txBody>
        </p:sp>
        <p:sp>
          <p:nvSpPr>
            <p:cNvPr id="18" name="Text Box 8">
              <a:extLst>
                <a:ext uri="{FF2B5EF4-FFF2-40B4-BE49-F238E27FC236}">
                  <a16:creationId xmlns:a16="http://schemas.microsoft.com/office/drawing/2014/main" id="{75AD76CB-F0D3-D648-85E5-547A18C3A8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p</a:t>
              </a:r>
            </a:p>
          </p:txBody>
        </p:sp>
        <p:sp>
          <p:nvSpPr>
            <p:cNvPr id="20" name="Text Box 9">
              <a:extLst>
                <a:ext uri="{FF2B5EF4-FFF2-40B4-BE49-F238E27FC236}">
                  <a16:creationId xmlns:a16="http://schemas.microsoft.com/office/drawing/2014/main" id="{3465A418-9285-A54A-B6C4-2EC629D5F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a</a:t>
              </a:r>
            </a:p>
          </p:txBody>
        </p:sp>
        <p:sp>
          <p:nvSpPr>
            <p:cNvPr id="22" name="Text Box 10">
              <a:extLst>
                <a:ext uri="{FF2B5EF4-FFF2-40B4-BE49-F238E27FC236}">
                  <a16:creationId xmlns:a16="http://schemas.microsoft.com/office/drawing/2014/main" id="{4AB8A147-FC15-4B4A-8186-74D86B9B9F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c</a:t>
              </a:r>
            </a:p>
          </p:txBody>
        </p:sp>
        <p:cxnSp>
          <p:nvCxnSpPr>
            <p:cNvPr id="23" name="AutoShape 11">
              <a:extLst>
                <a:ext uri="{FF2B5EF4-FFF2-40B4-BE49-F238E27FC236}">
                  <a16:creationId xmlns:a16="http://schemas.microsoft.com/office/drawing/2014/main" id="{BDBA7AF8-51F6-884C-8944-4F70D27B57E3}"/>
                </a:ext>
              </a:extLst>
            </p:cNvPr>
            <p:cNvCxnSpPr>
              <a:cxnSpLocks noChangeShapeType="1"/>
              <a:stCxn id="17" idx="2"/>
              <a:endCxn id="16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4" name="AutoShape 12">
              <a:extLst>
                <a:ext uri="{FF2B5EF4-FFF2-40B4-BE49-F238E27FC236}">
                  <a16:creationId xmlns:a16="http://schemas.microsoft.com/office/drawing/2014/main" id="{1260A2ED-6B8F-C440-A1A5-F2E8D236F28C}"/>
                </a:ext>
              </a:extLst>
            </p:cNvPr>
            <p:cNvCxnSpPr>
              <a:cxnSpLocks noChangeShapeType="1"/>
              <a:stCxn id="17" idx="2"/>
              <a:endCxn id="22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13">
              <a:extLst>
                <a:ext uri="{FF2B5EF4-FFF2-40B4-BE49-F238E27FC236}">
                  <a16:creationId xmlns:a16="http://schemas.microsoft.com/office/drawing/2014/main" id="{EDEC6CCB-5653-2C45-888B-7D476D2A8810}"/>
                </a:ext>
              </a:extLst>
            </p:cNvPr>
            <p:cNvCxnSpPr>
              <a:cxnSpLocks noChangeShapeType="1"/>
              <a:stCxn id="16" idx="2"/>
              <a:endCxn id="15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6" name="AutoShape 14">
              <a:extLst>
                <a:ext uri="{FF2B5EF4-FFF2-40B4-BE49-F238E27FC236}">
                  <a16:creationId xmlns:a16="http://schemas.microsoft.com/office/drawing/2014/main" id="{E883AD5D-12AA-0340-ADA8-4DE9B321FE6B}"/>
                </a:ext>
              </a:extLst>
            </p:cNvPr>
            <p:cNvCxnSpPr>
              <a:cxnSpLocks noChangeShapeType="1"/>
              <a:stCxn id="22" idx="2"/>
              <a:endCxn id="20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7" name="Group 15">
              <a:extLst>
                <a:ext uri="{FF2B5EF4-FFF2-40B4-BE49-F238E27FC236}">
                  <a16:creationId xmlns:a16="http://schemas.microsoft.com/office/drawing/2014/main" id="{9EE8A3A6-CA4E-8A43-9F96-D495680F09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54" name="Text Box 16">
                <a:extLst>
                  <a:ext uri="{FF2B5EF4-FFF2-40B4-BE49-F238E27FC236}">
                    <a16:creationId xmlns:a16="http://schemas.microsoft.com/office/drawing/2014/main" id="{F01716E3-2EDF-3545-86EF-393C535813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55" name="Text Box 17">
                <a:extLst>
                  <a:ext uri="{FF2B5EF4-FFF2-40B4-BE49-F238E27FC236}">
                    <a16:creationId xmlns:a16="http://schemas.microsoft.com/office/drawing/2014/main" id="{AE8BDC47-2C06-8A4F-B353-D0CF4E5C25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56" name="Text Box 18">
                <a:extLst>
                  <a:ext uri="{FF2B5EF4-FFF2-40B4-BE49-F238E27FC236}">
                    <a16:creationId xmlns:a16="http://schemas.microsoft.com/office/drawing/2014/main" id="{0E393C06-66A3-9045-A703-10CD1D8BCE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57" name="Text Box 19">
                <a:extLst>
                  <a:ext uri="{FF2B5EF4-FFF2-40B4-BE49-F238E27FC236}">
                    <a16:creationId xmlns:a16="http://schemas.microsoft.com/office/drawing/2014/main" id="{57E2DD39-B1C3-A446-88E0-8D57911DFA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58" name="Text Box 20">
                <a:extLst>
                  <a:ext uri="{FF2B5EF4-FFF2-40B4-BE49-F238E27FC236}">
                    <a16:creationId xmlns:a16="http://schemas.microsoft.com/office/drawing/2014/main" id="{7A81F4FD-3E0C-8945-BEE4-C7288CC0F9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59" name="Text Box 21">
                <a:extLst>
                  <a:ext uri="{FF2B5EF4-FFF2-40B4-BE49-F238E27FC236}">
                    <a16:creationId xmlns:a16="http://schemas.microsoft.com/office/drawing/2014/main" id="{5874E290-8423-984F-9538-40CE460504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60" name="Text Box 22">
                <a:extLst>
                  <a:ext uri="{FF2B5EF4-FFF2-40B4-BE49-F238E27FC236}">
                    <a16:creationId xmlns:a16="http://schemas.microsoft.com/office/drawing/2014/main" id="{43347239-7B16-6A4D-9676-C015CAE644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61" name="Text Box 23">
                <a:extLst>
                  <a:ext uri="{FF2B5EF4-FFF2-40B4-BE49-F238E27FC236}">
                    <a16:creationId xmlns:a16="http://schemas.microsoft.com/office/drawing/2014/main" id="{0CE67727-C809-6B46-B489-E7802FD548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62" name="Text Box 24">
                <a:extLst>
                  <a:ext uri="{FF2B5EF4-FFF2-40B4-BE49-F238E27FC236}">
                    <a16:creationId xmlns:a16="http://schemas.microsoft.com/office/drawing/2014/main" id="{5EC5B523-A828-2D48-846A-9C8E642963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63" name="Text Box 25">
                <a:extLst>
                  <a:ext uri="{FF2B5EF4-FFF2-40B4-BE49-F238E27FC236}">
                    <a16:creationId xmlns:a16="http://schemas.microsoft.com/office/drawing/2014/main" id="{5AFCC9E9-9072-CF4F-B432-507CB252F7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64" name="AutoShape 26">
                <a:extLst>
                  <a:ext uri="{FF2B5EF4-FFF2-40B4-BE49-F238E27FC236}">
                    <a16:creationId xmlns:a16="http://schemas.microsoft.com/office/drawing/2014/main" id="{A2308EFF-86C8-DD44-A5AB-E27132BE1D4F}"/>
                  </a:ext>
                </a:extLst>
              </p:cNvPr>
              <p:cNvCxnSpPr>
                <a:cxnSpLocks noChangeShapeType="1"/>
                <a:stCxn id="54" idx="2"/>
                <a:endCxn id="56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AutoShape 27">
                <a:extLst>
                  <a:ext uri="{FF2B5EF4-FFF2-40B4-BE49-F238E27FC236}">
                    <a16:creationId xmlns:a16="http://schemas.microsoft.com/office/drawing/2014/main" id="{BA9F7E23-AD08-6647-B923-9F522B9D6586}"/>
                  </a:ext>
                </a:extLst>
              </p:cNvPr>
              <p:cNvCxnSpPr>
                <a:cxnSpLocks noChangeShapeType="1"/>
                <a:stCxn id="54" idx="2"/>
                <a:endCxn id="58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AutoShape 28">
                <a:extLst>
                  <a:ext uri="{FF2B5EF4-FFF2-40B4-BE49-F238E27FC236}">
                    <a16:creationId xmlns:a16="http://schemas.microsoft.com/office/drawing/2014/main" id="{A6C7DD54-B90A-EC41-86A1-FEEC65A718CF}"/>
                  </a:ext>
                </a:extLst>
              </p:cNvPr>
              <p:cNvCxnSpPr>
                <a:cxnSpLocks noChangeShapeType="1"/>
                <a:stCxn id="56" idx="2"/>
                <a:endCxn id="55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7" name="AutoShape 29">
                <a:extLst>
                  <a:ext uri="{FF2B5EF4-FFF2-40B4-BE49-F238E27FC236}">
                    <a16:creationId xmlns:a16="http://schemas.microsoft.com/office/drawing/2014/main" id="{B9D0288F-78B8-A34C-9A59-80F7B44DFAE6}"/>
                  </a:ext>
                </a:extLst>
              </p:cNvPr>
              <p:cNvCxnSpPr>
                <a:cxnSpLocks noChangeShapeType="1"/>
                <a:stCxn id="56" idx="2"/>
                <a:endCxn id="59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8" name="AutoShape 30">
                <a:extLst>
                  <a:ext uri="{FF2B5EF4-FFF2-40B4-BE49-F238E27FC236}">
                    <a16:creationId xmlns:a16="http://schemas.microsoft.com/office/drawing/2014/main" id="{0E04433B-E3DB-9143-9E26-BEA8A746AAF9}"/>
                  </a:ext>
                </a:extLst>
              </p:cNvPr>
              <p:cNvCxnSpPr>
                <a:cxnSpLocks noChangeShapeType="1"/>
                <a:stCxn id="58" idx="2"/>
                <a:endCxn id="57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9" name="AutoShape 31">
                <a:extLst>
                  <a:ext uri="{FF2B5EF4-FFF2-40B4-BE49-F238E27FC236}">
                    <a16:creationId xmlns:a16="http://schemas.microsoft.com/office/drawing/2014/main" id="{7EF2AB5E-DEFB-764F-95B4-587836FCC4B9}"/>
                  </a:ext>
                </a:extLst>
              </p:cNvPr>
              <p:cNvCxnSpPr>
                <a:cxnSpLocks noChangeShapeType="1"/>
                <a:stCxn id="55" idx="2"/>
                <a:endCxn id="60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0" name="AutoShape 32">
                <a:extLst>
                  <a:ext uri="{FF2B5EF4-FFF2-40B4-BE49-F238E27FC236}">
                    <a16:creationId xmlns:a16="http://schemas.microsoft.com/office/drawing/2014/main" id="{D16A9A09-685A-1043-B306-8FEA2E48ED03}"/>
                  </a:ext>
                </a:extLst>
              </p:cNvPr>
              <p:cNvCxnSpPr>
                <a:cxnSpLocks noChangeShapeType="1"/>
                <a:stCxn id="57" idx="2"/>
                <a:endCxn id="61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1" name="AutoShape 33">
                <a:extLst>
                  <a:ext uri="{FF2B5EF4-FFF2-40B4-BE49-F238E27FC236}">
                    <a16:creationId xmlns:a16="http://schemas.microsoft.com/office/drawing/2014/main" id="{9BAFDF63-4545-6247-AF1B-A01C80621689}"/>
                  </a:ext>
                </a:extLst>
              </p:cNvPr>
              <p:cNvCxnSpPr>
                <a:cxnSpLocks noChangeShapeType="1"/>
                <a:stCxn id="57" idx="2"/>
                <a:endCxn id="62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72" name="AutoShape 34">
                <a:extLst>
                  <a:ext uri="{FF2B5EF4-FFF2-40B4-BE49-F238E27FC236}">
                    <a16:creationId xmlns:a16="http://schemas.microsoft.com/office/drawing/2014/main" id="{C9070F53-E213-6E4A-AD15-EE5600AD6C37}"/>
                  </a:ext>
                </a:extLst>
              </p:cNvPr>
              <p:cNvCxnSpPr>
                <a:cxnSpLocks noChangeShapeType="1"/>
                <a:stCxn id="61" idx="2"/>
                <a:endCxn id="63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8" name="Text Box 35">
              <a:extLst>
                <a:ext uri="{FF2B5EF4-FFF2-40B4-BE49-F238E27FC236}">
                  <a16:creationId xmlns:a16="http://schemas.microsoft.com/office/drawing/2014/main" id="{CF97C670-DC8D-2C42-9993-7CAFFD6CDA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/>
                <a:t>q</a:t>
              </a:r>
            </a:p>
          </p:txBody>
        </p:sp>
        <p:cxnSp>
          <p:nvCxnSpPr>
            <p:cNvPr id="29" name="AutoShape 36">
              <a:extLst>
                <a:ext uri="{FF2B5EF4-FFF2-40B4-BE49-F238E27FC236}">
                  <a16:creationId xmlns:a16="http://schemas.microsoft.com/office/drawing/2014/main" id="{336965C9-6A09-C64C-8FA7-5E8CD63D57BB}"/>
                </a:ext>
              </a:extLst>
            </p:cNvPr>
            <p:cNvCxnSpPr>
              <a:cxnSpLocks noChangeShapeType="1"/>
              <a:stCxn id="18" idx="2"/>
              <a:endCxn id="28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30" name="Group 37">
              <a:extLst>
                <a:ext uri="{FF2B5EF4-FFF2-40B4-BE49-F238E27FC236}">
                  <a16:creationId xmlns:a16="http://schemas.microsoft.com/office/drawing/2014/main" id="{83E805E9-8985-5344-990F-67F7E108D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5" name="Text Box 38">
                <a:extLst>
                  <a:ext uri="{FF2B5EF4-FFF2-40B4-BE49-F238E27FC236}">
                    <a16:creationId xmlns:a16="http://schemas.microsoft.com/office/drawing/2014/main" id="{EF198414-FA0C-0948-9108-9C6211D4FF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e</a:t>
                </a:r>
              </a:p>
            </p:txBody>
          </p:sp>
          <p:sp>
            <p:nvSpPr>
              <p:cNvPr id="36" name="Text Box 39">
                <a:extLst>
                  <a:ext uri="{FF2B5EF4-FFF2-40B4-BE49-F238E27FC236}">
                    <a16:creationId xmlns:a16="http://schemas.microsoft.com/office/drawing/2014/main" id="{94F427B4-A3CB-124C-910C-FE5767D5B4E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p</a:t>
                </a:r>
              </a:p>
            </p:txBody>
          </p:sp>
          <p:sp>
            <p:nvSpPr>
              <p:cNvPr id="37" name="Text Box 40">
                <a:extLst>
                  <a:ext uri="{FF2B5EF4-FFF2-40B4-BE49-F238E27FC236}">
                    <a16:creationId xmlns:a16="http://schemas.microsoft.com/office/drawing/2014/main" id="{E6A02E0F-4682-1845-AEF7-15698BD2D79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h</a:t>
                </a:r>
              </a:p>
            </p:txBody>
          </p:sp>
          <p:sp>
            <p:nvSpPr>
              <p:cNvPr id="38" name="Text Box 41">
                <a:extLst>
                  <a:ext uri="{FF2B5EF4-FFF2-40B4-BE49-F238E27FC236}">
                    <a16:creationId xmlns:a16="http://schemas.microsoft.com/office/drawing/2014/main" id="{561C971D-C374-AD4B-95C8-35DEEC1029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f</a:t>
                </a:r>
              </a:p>
            </p:txBody>
          </p:sp>
          <p:sp>
            <p:nvSpPr>
              <p:cNvPr id="39" name="Text Box 42">
                <a:extLst>
                  <a:ext uri="{FF2B5EF4-FFF2-40B4-BE49-F238E27FC236}">
                    <a16:creationId xmlns:a16="http://schemas.microsoft.com/office/drawing/2014/main" id="{59CE0DD5-6909-7345-8AF7-44D8D6E9215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r</a:t>
                </a:r>
              </a:p>
            </p:txBody>
          </p:sp>
          <p:sp>
            <p:nvSpPr>
              <p:cNvPr id="40" name="Text Box 43">
                <a:extLst>
                  <a:ext uri="{FF2B5EF4-FFF2-40B4-BE49-F238E27FC236}">
                    <a16:creationId xmlns:a16="http://schemas.microsoft.com/office/drawing/2014/main" id="{1B4FCCC0-107B-414F-8BD3-4E602C127B4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41" name="Text Box 44">
                <a:extLst>
                  <a:ext uri="{FF2B5EF4-FFF2-40B4-BE49-F238E27FC236}">
                    <a16:creationId xmlns:a16="http://schemas.microsoft.com/office/drawing/2014/main" id="{784A6794-5997-6B46-A68E-E05C8517AC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q</a:t>
                </a:r>
              </a:p>
            </p:txBody>
          </p:sp>
          <p:sp>
            <p:nvSpPr>
              <p:cNvPr id="42" name="Text Box 45">
                <a:extLst>
                  <a:ext uri="{FF2B5EF4-FFF2-40B4-BE49-F238E27FC236}">
                    <a16:creationId xmlns:a16="http://schemas.microsoft.com/office/drawing/2014/main" id="{F077EE59-9EAA-144B-8C4E-43B145C083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c</a:t>
                </a:r>
              </a:p>
            </p:txBody>
          </p:sp>
          <p:sp>
            <p:nvSpPr>
              <p:cNvPr id="43" name="Text Box 46">
                <a:extLst>
                  <a:ext uri="{FF2B5EF4-FFF2-40B4-BE49-F238E27FC236}">
                    <a16:creationId xmlns:a16="http://schemas.microsoft.com/office/drawing/2014/main" id="{EAA41F60-4CFB-D945-8E5C-F656F6CF4E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/>
                  <a:t>G</a:t>
                </a:r>
              </a:p>
            </p:txBody>
          </p:sp>
          <p:sp>
            <p:nvSpPr>
              <p:cNvPr id="44" name="Text Box 47">
                <a:extLst>
                  <a:ext uri="{FF2B5EF4-FFF2-40B4-BE49-F238E27FC236}">
                    <a16:creationId xmlns:a16="http://schemas.microsoft.com/office/drawing/2014/main" id="{A67EB4DD-FFE5-5642-91F9-C83622B2C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/>
                  <a:t>a</a:t>
                </a:r>
              </a:p>
            </p:txBody>
          </p:sp>
          <p:cxnSp>
            <p:nvCxnSpPr>
              <p:cNvPr id="45" name="AutoShape 48">
                <a:extLst>
                  <a:ext uri="{FF2B5EF4-FFF2-40B4-BE49-F238E27FC236}">
                    <a16:creationId xmlns:a16="http://schemas.microsoft.com/office/drawing/2014/main" id="{66A2EB3E-8DA1-164B-B9FB-717058B8612A}"/>
                  </a:ext>
                </a:extLst>
              </p:cNvPr>
              <p:cNvCxnSpPr>
                <a:cxnSpLocks noChangeShapeType="1"/>
                <a:stCxn id="35" idx="2"/>
                <a:endCxn id="37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49">
                <a:extLst>
                  <a:ext uri="{FF2B5EF4-FFF2-40B4-BE49-F238E27FC236}">
                    <a16:creationId xmlns:a16="http://schemas.microsoft.com/office/drawing/2014/main" id="{58C9F7B9-310B-764F-B3D4-801349524A4B}"/>
                  </a:ext>
                </a:extLst>
              </p:cNvPr>
              <p:cNvCxnSpPr>
                <a:cxnSpLocks noChangeShapeType="1"/>
                <a:stCxn id="35" idx="2"/>
                <a:endCxn id="39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AutoShape 50">
                <a:extLst>
                  <a:ext uri="{FF2B5EF4-FFF2-40B4-BE49-F238E27FC236}">
                    <a16:creationId xmlns:a16="http://schemas.microsoft.com/office/drawing/2014/main" id="{101ED8AF-2C0C-FC47-B2A9-F9874AFE9752}"/>
                  </a:ext>
                </a:extLst>
              </p:cNvPr>
              <p:cNvCxnSpPr>
                <a:cxnSpLocks noChangeShapeType="1"/>
                <a:stCxn id="37" idx="2"/>
                <a:endCxn id="36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8" name="AutoShape 51">
                <a:extLst>
                  <a:ext uri="{FF2B5EF4-FFF2-40B4-BE49-F238E27FC236}">
                    <a16:creationId xmlns:a16="http://schemas.microsoft.com/office/drawing/2014/main" id="{0B8298E0-25B2-3345-8DF0-944424806D18}"/>
                  </a:ext>
                </a:extLst>
              </p:cNvPr>
              <p:cNvCxnSpPr>
                <a:cxnSpLocks noChangeShapeType="1"/>
                <a:stCxn id="37" idx="2"/>
                <a:endCxn id="40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" name="AutoShape 52">
                <a:extLst>
                  <a:ext uri="{FF2B5EF4-FFF2-40B4-BE49-F238E27FC236}">
                    <a16:creationId xmlns:a16="http://schemas.microsoft.com/office/drawing/2014/main" id="{7C523915-33CD-6E45-BE24-8CAB067A7CB3}"/>
                  </a:ext>
                </a:extLst>
              </p:cNvPr>
              <p:cNvCxnSpPr>
                <a:cxnSpLocks noChangeShapeType="1"/>
                <a:stCxn id="39" idx="2"/>
                <a:endCxn id="38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" name="AutoShape 53">
                <a:extLst>
                  <a:ext uri="{FF2B5EF4-FFF2-40B4-BE49-F238E27FC236}">
                    <a16:creationId xmlns:a16="http://schemas.microsoft.com/office/drawing/2014/main" id="{819BAC4E-08CA-F240-96C5-7DF7055A3726}"/>
                  </a:ext>
                </a:extLst>
              </p:cNvPr>
              <p:cNvCxnSpPr>
                <a:cxnSpLocks noChangeShapeType="1"/>
                <a:stCxn id="36" idx="2"/>
                <a:endCxn id="41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1" name="AutoShape 54">
                <a:extLst>
                  <a:ext uri="{FF2B5EF4-FFF2-40B4-BE49-F238E27FC236}">
                    <a16:creationId xmlns:a16="http://schemas.microsoft.com/office/drawing/2014/main" id="{F744BEC7-8283-9F41-989F-07D02EC2FC32}"/>
                  </a:ext>
                </a:extLst>
              </p:cNvPr>
              <p:cNvCxnSpPr>
                <a:cxnSpLocks noChangeShapeType="1"/>
                <a:stCxn id="38" idx="2"/>
                <a:endCxn id="42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2" name="AutoShape 55">
                <a:extLst>
                  <a:ext uri="{FF2B5EF4-FFF2-40B4-BE49-F238E27FC236}">
                    <a16:creationId xmlns:a16="http://schemas.microsoft.com/office/drawing/2014/main" id="{DF9F4C54-9A35-C24F-940B-0213517174B6}"/>
                  </a:ext>
                </a:extLst>
              </p:cNvPr>
              <p:cNvCxnSpPr>
                <a:cxnSpLocks noChangeShapeType="1"/>
                <a:stCxn id="38" idx="2"/>
                <a:endCxn id="43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3" name="AutoShape 56">
                <a:extLst>
                  <a:ext uri="{FF2B5EF4-FFF2-40B4-BE49-F238E27FC236}">
                    <a16:creationId xmlns:a16="http://schemas.microsoft.com/office/drawing/2014/main" id="{9FC0C5E7-D7C3-FA40-939C-C2CEBC397B12}"/>
                  </a:ext>
                </a:extLst>
              </p:cNvPr>
              <p:cNvCxnSpPr>
                <a:cxnSpLocks noChangeShapeType="1"/>
                <a:stCxn id="42" idx="2"/>
                <a:endCxn id="44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31" name="AutoShape 57">
              <a:extLst>
                <a:ext uri="{FF2B5EF4-FFF2-40B4-BE49-F238E27FC236}">
                  <a16:creationId xmlns:a16="http://schemas.microsoft.com/office/drawing/2014/main" id="{6F3D9709-74DD-A94E-9F56-486267B20F85}"/>
                </a:ext>
              </a:extLst>
            </p:cNvPr>
            <p:cNvCxnSpPr>
              <a:cxnSpLocks noChangeShapeType="1"/>
              <a:stCxn id="17" idx="2"/>
              <a:endCxn id="35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2" name="AutoShape 58">
              <a:extLst>
                <a:ext uri="{FF2B5EF4-FFF2-40B4-BE49-F238E27FC236}">
                  <a16:creationId xmlns:a16="http://schemas.microsoft.com/office/drawing/2014/main" id="{AA87272A-9054-DA4A-87C6-C75025C611B2}"/>
                </a:ext>
              </a:extLst>
            </p:cNvPr>
            <p:cNvCxnSpPr>
              <a:cxnSpLocks noChangeShapeType="1"/>
              <a:stCxn id="14" idx="2"/>
              <a:endCxn id="17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3" name="AutoShape 59">
              <a:extLst>
                <a:ext uri="{FF2B5EF4-FFF2-40B4-BE49-F238E27FC236}">
                  <a16:creationId xmlns:a16="http://schemas.microsoft.com/office/drawing/2014/main" id="{87369495-0685-E74C-BD0B-57C4EEA03954}"/>
                </a:ext>
              </a:extLst>
            </p:cNvPr>
            <p:cNvCxnSpPr>
              <a:cxnSpLocks noChangeShapeType="1"/>
              <a:stCxn id="14" idx="2"/>
              <a:endCxn id="54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4" name="AutoShape 60">
              <a:extLst>
                <a:ext uri="{FF2B5EF4-FFF2-40B4-BE49-F238E27FC236}">
                  <a16:creationId xmlns:a16="http://schemas.microsoft.com/office/drawing/2014/main" id="{484847A2-832C-974A-BD2A-D9B95BB0DECA}"/>
                </a:ext>
              </a:extLst>
            </p:cNvPr>
            <p:cNvCxnSpPr>
              <a:cxnSpLocks noChangeShapeType="1"/>
              <a:stCxn id="14" idx="2"/>
              <a:endCxn id="18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3" name="Line 61">
            <a:extLst>
              <a:ext uri="{FF2B5EF4-FFF2-40B4-BE49-F238E27FC236}">
                <a16:creationId xmlns:a16="http://schemas.microsoft.com/office/drawing/2014/main" id="{9DE80338-93C8-5745-905E-F161DB9481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35400" y="3738563"/>
            <a:ext cx="2489200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4" name="Line 62">
            <a:extLst>
              <a:ext uri="{FF2B5EF4-FFF2-40B4-BE49-F238E27FC236}">
                <a16:creationId xmlns:a16="http://schemas.microsoft.com/office/drawing/2014/main" id="{8B93C501-22A0-0C48-A2E4-0F9E1D995E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5176" y="4241801"/>
            <a:ext cx="557213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5" name="Line 63">
            <a:extLst>
              <a:ext uri="{FF2B5EF4-FFF2-40B4-BE49-F238E27FC236}">
                <a16:creationId xmlns:a16="http://schemas.microsoft.com/office/drawing/2014/main" id="{B16A76B7-7608-2346-84A9-C877473593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5401" y="4232277"/>
            <a:ext cx="160339" cy="1603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6" name="Line 64">
            <a:extLst>
              <a:ext uri="{FF2B5EF4-FFF2-40B4-BE49-F238E27FC236}">
                <a16:creationId xmlns:a16="http://schemas.microsoft.com/office/drawing/2014/main" id="{5D8A7D1B-1CF9-534F-ABEC-64A9DFFD6A7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9943" y="4725988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7" name="Line 65">
            <a:extLst>
              <a:ext uri="{FF2B5EF4-FFF2-40B4-BE49-F238E27FC236}">
                <a16:creationId xmlns:a16="http://schemas.microsoft.com/office/drawing/2014/main" id="{B4510402-4009-BD43-9846-3FE643515C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00506" y="4743451"/>
            <a:ext cx="3175" cy="2286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8" name="Line 66">
            <a:extLst>
              <a:ext uri="{FF2B5EF4-FFF2-40B4-BE49-F238E27FC236}">
                <a16:creationId xmlns:a16="http://schemas.microsoft.com/office/drawing/2014/main" id="{DD034E1C-0CA3-E042-AEEA-BFCDCD996D9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2225" y="4256089"/>
            <a:ext cx="995363" cy="1428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79" name="Line 67">
            <a:extLst>
              <a:ext uri="{FF2B5EF4-FFF2-40B4-BE49-F238E27FC236}">
                <a16:creationId xmlns:a16="http://schemas.microsoft.com/office/drawing/2014/main" id="{72B2D8D3-86E4-F34F-84DB-A9D3ED21C0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32306" y="4732339"/>
            <a:ext cx="398463" cy="2032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0" name="Line 68">
            <a:extLst>
              <a:ext uri="{FF2B5EF4-FFF2-40B4-BE49-F238E27FC236}">
                <a16:creationId xmlns:a16="http://schemas.microsoft.com/office/drawing/2014/main" id="{B3019E65-2EE5-2F4A-A90F-9882E14F66C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33865" y="5253044"/>
            <a:ext cx="219075" cy="2111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81" name="Line 69">
            <a:extLst>
              <a:ext uri="{FF2B5EF4-FFF2-40B4-BE49-F238E27FC236}">
                <a16:creationId xmlns:a16="http://schemas.microsoft.com/office/drawing/2014/main" id="{17842E61-DCA5-F44D-8D88-453D3A2F05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38630" y="5797551"/>
            <a:ext cx="3175" cy="1778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82" name="Group 70">
            <a:extLst>
              <a:ext uri="{FF2B5EF4-FFF2-40B4-BE49-F238E27FC236}">
                <a16:creationId xmlns:a16="http://schemas.microsoft.com/office/drawing/2014/main" id="{E1CE9395-3E94-6948-A161-9EBDED827770}"/>
              </a:ext>
            </a:extLst>
          </p:cNvPr>
          <p:cNvGrpSpPr>
            <a:grpSpLocks/>
          </p:cNvGrpSpPr>
          <p:nvPr/>
        </p:nvGrpSpPr>
        <p:grpSpPr bwMode="auto">
          <a:xfrm>
            <a:off x="4491037" y="1371604"/>
            <a:ext cx="3205163" cy="1768475"/>
            <a:chOff x="816" y="1056"/>
            <a:chExt cx="4176" cy="2304"/>
          </a:xfrm>
        </p:grpSpPr>
        <p:grpSp>
          <p:nvGrpSpPr>
            <p:cNvPr id="83" name="Group 71">
              <a:extLst>
                <a:ext uri="{FF2B5EF4-FFF2-40B4-BE49-F238E27FC236}">
                  <a16:creationId xmlns:a16="http://schemas.microsoft.com/office/drawing/2014/main" id="{AD49629D-8E1C-8E48-9DB1-59058CC1FA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1056"/>
              <a:ext cx="4176" cy="2304"/>
              <a:chOff x="336" y="576"/>
              <a:chExt cx="4848" cy="2784"/>
            </a:xfrm>
          </p:grpSpPr>
          <p:sp>
            <p:nvSpPr>
              <p:cNvPr id="85" name="AutoShape 72">
                <a:extLst>
                  <a:ext uri="{FF2B5EF4-FFF2-40B4-BE49-F238E27FC236}">
                    <a16:creationId xmlns:a16="http://schemas.microsoft.com/office/drawing/2014/main" id="{7FABDDAD-A49C-9E4C-BE31-D38FA57E6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S</a:t>
                </a:r>
              </a:p>
            </p:txBody>
          </p:sp>
          <p:sp>
            <p:nvSpPr>
              <p:cNvPr id="86" name="AutoShape 73">
                <a:extLst>
                  <a:ext uri="{FF2B5EF4-FFF2-40B4-BE49-F238E27FC236}">
                    <a16:creationId xmlns:a16="http://schemas.microsoft.com/office/drawing/2014/main" id="{7840E2CA-60E7-7649-8964-7C01AEFF13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/>
                  <a:t>G</a:t>
                </a:r>
              </a:p>
            </p:txBody>
          </p:sp>
          <p:sp>
            <p:nvSpPr>
              <p:cNvPr id="87" name="AutoShape 74">
                <a:extLst>
                  <a:ext uri="{FF2B5EF4-FFF2-40B4-BE49-F238E27FC236}">
                    <a16:creationId xmlns:a16="http://schemas.microsoft.com/office/drawing/2014/main" id="{58720100-C47C-2541-9204-C22396557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d</a:t>
                </a:r>
              </a:p>
            </p:txBody>
          </p:sp>
          <p:sp>
            <p:nvSpPr>
              <p:cNvPr id="88" name="AutoShape 75">
                <a:extLst>
                  <a:ext uri="{FF2B5EF4-FFF2-40B4-BE49-F238E27FC236}">
                    <a16:creationId xmlns:a16="http://schemas.microsoft.com/office/drawing/2014/main" id="{63544FB2-5E72-4541-A368-214CB99AC9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b</a:t>
                </a:r>
              </a:p>
            </p:txBody>
          </p:sp>
          <p:sp>
            <p:nvSpPr>
              <p:cNvPr id="89" name="AutoShape 76">
                <a:extLst>
                  <a:ext uri="{FF2B5EF4-FFF2-40B4-BE49-F238E27FC236}">
                    <a16:creationId xmlns:a16="http://schemas.microsoft.com/office/drawing/2014/main" id="{21C647FB-D61B-A44A-95E5-7EA5E6B1F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p</a:t>
                </a:r>
              </a:p>
            </p:txBody>
          </p:sp>
          <p:sp>
            <p:nvSpPr>
              <p:cNvPr id="90" name="AutoShape 77">
                <a:extLst>
                  <a:ext uri="{FF2B5EF4-FFF2-40B4-BE49-F238E27FC236}">
                    <a16:creationId xmlns:a16="http://schemas.microsoft.com/office/drawing/2014/main" id="{AF99E30B-3F10-EA45-B2BA-2FC22DDAB9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q</a:t>
                </a:r>
              </a:p>
            </p:txBody>
          </p:sp>
          <p:sp>
            <p:nvSpPr>
              <p:cNvPr id="91" name="AutoShape 78">
                <a:extLst>
                  <a:ext uri="{FF2B5EF4-FFF2-40B4-BE49-F238E27FC236}">
                    <a16:creationId xmlns:a16="http://schemas.microsoft.com/office/drawing/2014/main" id="{BD0688D4-2DA1-C549-95AF-7B07C03A1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c</a:t>
                </a:r>
              </a:p>
            </p:txBody>
          </p:sp>
          <p:sp>
            <p:nvSpPr>
              <p:cNvPr id="92" name="AutoShape 79">
                <a:extLst>
                  <a:ext uri="{FF2B5EF4-FFF2-40B4-BE49-F238E27FC236}">
                    <a16:creationId xmlns:a16="http://schemas.microsoft.com/office/drawing/2014/main" id="{A7B2A153-88F6-CB48-9260-C931938F9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e</a:t>
                </a:r>
              </a:p>
            </p:txBody>
          </p:sp>
          <p:sp>
            <p:nvSpPr>
              <p:cNvPr id="93" name="AutoShape 80">
                <a:extLst>
                  <a:ext uri="{FF2B5EF4-FFF2-40B4-BE49-F238E27FC236}">
                    <a16:creationId xmlns:a16="http://schemas.microsoft.com/office/drawing/2014/main" id="{B0633F45-34EE-9745-9902-F73CD23F7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h</a:t>
                </a:r>
              </a:p>
            </p:txBody>
          </p:sp>
          <p:sp>
            <p:nvSpPr>
              <p:cNvPr id="94" name="AutoShape 81">
                <a:extLst>
                  <a:ext uri="{FF2B5EF4-FFF2-40B4-BE49-F238E27FC236}">
                    <a16:creationId xmlns:a16="http://schemas.microsoft.com/office/drawing/2014/main" id="{9C2641A1-7E41-F340-B393-5216F844E9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a</a:t>
                </a:r>
              </a:p>
            </p:txBody>
          </p:sp>
          <p:sp>
            <p:nvSpPr>
              <p:cNvPr id="95" name="AutoShape 82">
                <a:extLst>
                  <a:ext uri="{FF2B5EF4-FFF2-40B4-BE49-F238E27FC236}">
                    <a16:creationId xmlns:a16="http://schemas.microsoft.com/office/drawing/2014/main" id="{3C71C2BB-D554-CA42-B34C-DDE0AF850A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f</a:t>
                </a:r>
              </a:p>
            </p:txBody>
          </p:sp>
          <p:sp>
            <p:nvSpPr>
              <p:cNvPr id="96" name="AutoShape 83">
                <a:extLst>
                  <a:ext uri="{FF2B5EF4-FFF2-40B4-BE49-F238E27FC236}">
                    <a16:creationId xmlns:a16="http://schemas.microsoft.com/office/drawing/2014/main" id="{1D0B9D51-F94B-5C43-867A-8A35A330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i="1" dirty="0"/>
                  <a:t>r</a:t>
                </a:r>
              </a:p>
            </p:txBody>
          </p:sp>
          <p:cxnSp>
            <p:nvCxnSpPr>
              <p:cNvPr id="97" name="AutoShape 84">
                <a:extLst>
                  <a:ext uri="{FF2B5EF4-FFF2-40B4-BE49-F238E27FC236}">
                    <a16:creationId xmlns:a16="http://schemas.microsoft.com/office/drawing/2014/main" id="{BEC6970D-3E8F-4644-BF4D-7D8BACAB3571}"/>
                  </a:ext>
                </a:extLst>
              </p:cNvPr>
              <p:cNvCxnSpPr>
                <a:cxnSpLocks noChangeShapeType="1"/>
                <a:stCxn id="85" idx="5"/>
                <a:endCxn id="89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8" name="AutoShape 85">
                <a:extLst>
                  <a:ext uri="{FF2B5EF4-FFF2-40B4-BE49-F238E27FC236}">
                    <a16:creationId xmlns:a16="http://schemas.microsoft.com/office/drawing/2014/main" id="{6810E948-6DE3-AC47-B033-6567B0AA12F6}"/>
                  </a:ext>
                </a:extLst>
              </p:cNvPr>
              <p:cNvCxnSpPr>
                <a:cxnSpLocks noChangeShapeType="1"/>
                <a:stCxn id="89" idx="5"/>
                <a:endCxn id="90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99" name="AutoShape 86">
                <a:extLst>
                  <a:ext uri="{FF2B5EF4-FFF2-40B4-BE49-F238E27FC236}">
                    <a16:creationId xmlns:a16="http://schemas.microsoft.com/office/drawing/2014/main" id="{DD36A91F-0D1C-974B-A13F-FB85CF3CCDEF}"/>
                  </a:ext>
                </a:extLst>
              </p:cNvPr>
              <p:cNvCxnSpPr>
                <a:cxnSpLocks noChangeShapeType="1"/>
                <a:stCxn id="93" idx="3"/>
                <a:endCxn id="90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0" name="AutoShape 87">
                <a:extLst>
                  <a:ext uri="{FF2B5EF4-FFF2-40B4-BE49-F238E27FC236}">
                    <a16:creationId xmlns:a16="http://schemas.microsoft.com/office/drawing/2014/main" id="{85306711-07A1-F845-AEEC-2CD53812DEE5}"/>
                  </a:ext>
                </a:extLst>
              </p:cNvPr>
              <p:cNvCxnSpPr>
                <a:cxnSpLocks noChangeShapeType="1"/>
                <a:stCxn id="93" idx="2"/>
                <a:endCxn id="89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1" name="AutoShape 88">
                <a:extLst>
                  <a:ext uri="{FF2B5EF4-FFF2-40B4-BE49-F238E27FC236}">
                    <a16:creationId xmlns:a16="http://schemas.microsoft.com/office/drawing/2014/main" id="{B90A2ADA-4949-B442-900F-AF674654F033}"/>
                  </a:ext>
                </a:extLst>
              </p:cNvPr>
              <p:cNvCxnSpPr>
                <a:cxnSpLocks noChangeShapeType="1"/>
                <a:stCxn id="92" idx="4"/>
                <a:endCxn id="93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2" name="AutoShape 89">
                <a:extLst>
                  <a:ext uri="{FF2B5EF4-FFF2-40B4-BE49-F238E27FC236}">
                    <a16:creationId xmlns:a16="http://schemas.microsoft.com/office/drawing/2014/main" id="{DD2ED018-F0C5-814A-AECF-87359AAB3588}"/>
                  </a:ext>
                </a:extLst>
              </p:cNvPr>
              <p:cNvCxnSpPr>
                <a:cxnSpLocks noChangeShapeType="1"/>
                <a:stCxn id="92" idx="5"/>
                <a:endCxn id="96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3" name="AutoShape 90">
                <a:extLst>
                  <a:ext uri="{FF2B5EF4-FFF2-40B4-BE49-F238E27FC236}">
                    <a16:creationId xmlns:a16="http://schemas.microsoft.com/office/drawing/2014/main" id="{597A49C8-09D9-E242-B4BB-6BA0A63E2285}"/>
                  </a:ext>
                </a:extLst>
              </p:cNvPr>
              <p:cNvCxnSpPr>
                <a:cxnSpLocks noChangeShapeType="1"/>
                <a:stCxn id="96" idx="0"/>
                <a:endCxn id="95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4" name="AutoShape 91">
                <a:extLst>
                  <a:ext uri="{FF2B5EF4-FFF2-40B4-BE49-F238E27FC236}">
                    <a16:creationId xmlns:a16="http://schemas.microsoft.com/office/drawing/2014/main" id="{73F2E880-BD82-BF44-8A18-000164152B6E}"/>
                  </a:ext>
                </a:extLst>
              </p:cNvPr>
              <p:cNvCxnSpPr>
                <a:cxnSpLocks noChangeShapeType="1"/>
                <a:stCxn id="95" idx="0"/>
                <a:endCxn id="86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5" name="AutoShape 92">
                <a:extLst>
                  <a:ext uri="{FF2B5EF4-FFF2-40B4-BE49-F238E27FC236}">
                    <a16:creationId xmlns:a16="http://schemas.microsoft.com/office/drawing/2014/main" id="{53749584-40AC-C344-9EEE-4CF586E3A510}"/>
                  </a:ext>
                </a:extLst>
              </p:cNvPr>
              <p:cNvCxnSpPr>
                <a:cxnSpLocks noChangeShapeType="1"/>
                <a:stCxn id="85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6" name="AutoShape 93">
                <a:extLst>
                  <a:ext uri="{FF2B5EF4-FFF2-40B4-BE49-F238E27FC236}">
                    <a16:creationId xmlns:a16="http://schemas.microsoft.com/office/drawing/2014/main" id="{A7FE06F2-F9E2-D546-B3A9-BB6F70BB47DB}"/>
                  </a:ext>
                </a:extLst>
              </p:cNvPr>
              <p:cNvCxnSpPr>
                <a:cxnSpLocks noChangeShapeType="1"/>
                <a:stCxn id="87" idx="1"/>
                <a:endCxn id="88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7" name="AutoShape 94">
                <a:extLst>
                  <a:ext uri="{FF2B5EF4-FFF2-40B4-BE49-F238E27FC236}">
                    <a16:creationId xmlns:a16="http://schemas.microsoft.com/office/drawing/2014/main" id="{3218BF4B-6879-4C46-9B5C-EAB9A492CFB7}"/>
                  </a:ext>
                </a:extLst>
              </p:cNvPr>
              <p:cNvCxnSpPr>
                <a:cxnSpLocks noChangeShapeType="1"/>
                <a:endCxn id="94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8" name="AutoShape 95">
                <a:extLst>
                  <a:ext uri="{FF2B5EF4-FFF2-40B4-BE49-F238E27FC236}">
                    <a16:creationId xmlns:a16="http://schemas.microsoft.com/office/drawing/2014/main" id="{0D8C38E8-14A4-9C42-AF17-84F458B63D97}"/>
                  </a:ext>
                </a:extLst>
              </p:cNvPr>
              <p:cNvCxnSpPr>
                <a:cxnSpLocks noChangeShapeType="1"/>
                <a:stCxn id="91" idx="2"/>
                <a:endCxn id="94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09" name="AutoShape 96">
                <a:extLst>
                  <a:ext uri="{FF2B5EF4-FFF2-40B4-BE49-F238E27FC236}">
                    <a16:creationId xmlns:a16="http://schemas.microsoft.com/office/drawing/2014/main" id="{4BB541A7-DAA4-D343-BFC9-A4AF1EC3978A}"/>
                  </a:ext>
                </a:extLst>
              </p:cNvPr>
              <p:cNvCxnSpPr>
                <a:cxnSpLocks noChangeShapeType="1"/>
                <a:stCxn id="87" idx="7"/>
                <a:endCxn id="91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10" name="AutoShape 97">
                <a:extLst>
                  <a:ext uri="{FF2B5EF4-FFF2-40B4-BE49-F238E27FC236}">
                    <a16:creationId xmlns:a16="http://schemas.microsoft.com/office/drawing/2014/main" id="{B952940F-F084-384B-A2EC-910C37184591}"/>
                  </a:ext>
                </a:extLst>
              </p:cNvPr>
              <p:cNvCxnSpPr>
                <a:cxnSpLocks noChangeShapeType="1"/>
                <a:stCxn id="87" idx="6"/>
                <a:endCxn id="92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11" name="AutoShape 98">
                <a:extLst>
                  <a:ext uri="{FF2B5EF4-FFF2-40B4-BE49-F238E27FC236}">
                    <a16:creationId xmlns:a16="http://schemas.microsoft.com/office/drawing/2014/main" id="{F1F08D4D-7739-7F46-BB7B-B7B1B8A17A5E}"/>
                  </a:ext>
                </a:extLst>
              </p:cNvPr>
              <p:cNvCxnSpPr>
                <a:cxnSpLocks noChangeShapeType="1"/>
                <a:stCxn id="95" idx="1"/>
                <a:endCxn id="91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112" name="AutoShape 99">
                <a:extLst>
                  <a:ext uri="{FF2B5EF4-FFF2-40B4-BE49-F238E27FC236}">
                    <a16:creationId xmlns:a16="http://schemas.microsoft.com/office/drawing/2014/main" id="{809CBBD2-7FCC-7143-B0EF-4C97A3127725}"/>
                  </a:ext>
                </a:extLst>
              </p:cNvPr>
              <p:cNvCxnSpPr>
                <a:cxnSpLocks noChangeShapeType="1"/>
                <a:stCxn id="85" idx="6"/>
                <a:endCxn id="92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cxnSp>
          <p:nvCxnSpPr>
            <p:cNvPr id="84" name="AutoShape 100">
              <a:extLst>
                <a:ext uri="{FF2B5EF4-FFF2-40B4-BE49-F238E27FC236}">
                  <a16:creationId xmlns:a16="http://schemas.microsoft.com/office/drawing/2014/main" id="{777ACA64-7B86-A549-B204-9EEA3DEFD62E}"/>
                </a:ext>
              </a:extLst>
            </p:cNvPr>
            <p:cNvCxnSpPr>
              <a:cxnSpLocks noChangeShapeType="1"/>
              <a:stCxn id="90" idx="6"/>
              <a:endCxn id="96" idx="2"/>
            </p:cNvCxnSpPr>
            <p:nvPr/>
          </p:nvCxnSpPr>
          <p:spPr bwMode="auto">
            <a:xfrm flipV="1">
              <a:off x="2966" y="3043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</p:grpSp>
      <p:sp>
        <p:nvSpPr>
          <p:cNvPr id="113" name="AutoShape 101">
            <a:extLst>
              <a:ext uri="{FF2B5EF4-FFF2-40B4-BE49-F238E27FC236}">
                <a16:creationId xmlns:a16="http://schemas.microsoft.com/office/drawing/2014/main" id="{0EDDBA62-0628-CB49-83B8-464B1F128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038" y="2408237"/>
            <a:ext cx="317500" cy="304800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endParaRPr lang="en-US" sz="1200" dirty="0"/>
          </a:p>
        </p:txBody>
      </p:sp>
      <p:grpSp>
        <p:nvGrpSpPr>
          <p:cNvPr id="114" name="Group 102">
            <a:extLst>
              <a:ext uri="{FF2B5EF4-FFF2-40B4-BE49-F238E27FC236}">
                <a16:creationId xmlns:a16="http://schemas.microsoft.com/office/drawing/2014/main" id="{75A5C44A-A290-124F-8587-DC87AAA074A1}"/>
              </a:ext>
            </a:extLst>
          </p:cNvPr>
          <p:cNvGrpSpPr>
            <a:grpSpLocks/>
          </p:cNvGrpSpPr>
          <p:nvPr/>
        </p:nvGrpSpPr>
        <p:grpSpPr bwMode="auto">
          <a:xfrm>
            <a:off x="5333180" y="2835275"/>
            <a:ext cx="807272" cy="304800"/>
            <a:chOff x="1914" y="2963"/>
            <a:chExt cx="1052" cy="397"/>
          </a:xfrm>
        </p:grpSpPr>
        <p:sp>
          <p:nvSpPr>
            <p:cNvPr id="115" name="AutoShape 103">
              <a:extLst>
                <a:ext uri="{FF2B5EF4-FFF2-40B4-BE49-F238E27FC236}">
                  <a16:creationId xmlns:a16="http://schemas.microsoft.com/office/drawing/2014/main" id="{37DC371D-4FA0-294E-A48F-72E22428B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3" y="296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q</a:t>
              </a:r>
            </a:p>
          </p:txBody>
        </p:sp>
        <p:cxnSp>
          <p:nvCxnSpPr>
            <p:cNvPr id="116" name="AutoShape 104">
              <a:extLst>
                <a:ext uri="{FF2B5EF4-FFF2-40B4-BE49-F238E27FC236}">
                  <a16:creationId xmlns:a16="http://schemas.microsoft.com/office/drawing/2014/main" id="{5E9F0341-A100-F841-A842-5D3AF442CB04}"/>
                </a:ext>
              </a:extLst>
            </p:cNvPr>
            <p:cNvCxnSpPr>
              <a:cxnSpLocks noChangeShapeType="1"/>
              <a:stCxn id="118" idx="5"/>
              <a:endCxn id="115" idx="2"/>
            </p:cNvCxnSpPr>
            <p:nvPr/>
          </p:nvCxnSpPr>
          <p:spPr bwMode="auto">
            <a:xfrm flipV="1">
              <a:off x="1914" y="3162"/>
              <a:ext cx="639" cy="2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17" name="Group 105">
            <a:extLst>
              <a:ext uri="{FF2B5EF4-FFF2-40B4-BE49-F238E27FC236}">
                <a16:creationId xmlns:a16="http://schemas.microsoft.com/office/drawing/2014/main" id="{4647C82E-242E-7149-96FA-821C4A041554}"/>
              </a:ext>
            </a:extLst>
          </p:cNvPr>
          <p:cNvGrpSpPr>
            <a:grpSpLocks/>
          </p:cNvGrpSpPr>
          <p:nvPr/>
        </p:nvGrpSpPr>
        <p:grpSpPr bwMode="auto">
          <a:xfrm>
            <a:off x="5062538" y="2591572"/>
            <a:ext cx="1299841" cy="456433"/>
            <a:chOff x="1560" y="2646"/>
            <a:chExt cx="1695" cy="595"/>
          </a:xfrm>
        </p:grpSpPr>
        <p:sp>
          <p:nvSpPr>
            <p:cNvPr id="118" name="AutoShape 106">
              <a:extLst>
                <a:ext uri="{FF2B5EF4-FFF2-40B4-BE49-F238E27FC236}">
                  <a16:creationId xmlns:a16="http://schemas.microsoft.com/office/drawing/2014/main" id="{82149B8E-F83B-1142-8FC0-13D2DB5FB8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" y="284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p</a:t>
              </a:r>
            </a:p>
          </p:txBody>
        </p:sp>
        <p:cxnSp>
          <p:nvCxnSpPr>
            <p:cNvPr id="119" name="AutoShape 107">
              <a:extLst>
                <a:ext uri="{FF2B5EF4-FFF2-40B4-BE49-F238E27FC236}">
                  <a16:creationId xmlns:a16="http://schemas.microsoft.com/office/drawing/2014/main" id="{9A68EC1D-DBF4-D143-ABB3-255D4356F2AE}"/>
                </a:ext>
              </a:extLst>
            </p:cNvPr>
            <p:cNvCxnSpPr>
              <a:cxnSpLocks noChangeShapeType="1"/>
              <a:stCxn id="121" idx="2"/>
              <a:endCxn id="118" idx="6"/>
            </p:cNvCxnSpPr>
            <p:nvPr/>
          </p:nvCxnSpPr>
          <p:spPr bwMode="auto">
            <a:xfrm flipH="1">
              <a:off x="1974" y="2646"/>
              <a:ext cx="1281" cy="39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0" name="Group 108">
            <a:extLst>
              <a:ext uri="{FF2B5EF4-FFF2-40B4-BE49-F238E27FC236}">
                <a16:creationId xmlns:a16="http://schemas.microsoft.com/office/drawing/2014/main" id="{110CDFA8-ACA2-BA4C-80E6-43E4E2979179}"/>
              </a:ext>
            </a:extLst>
          </p:cNvPr>
          <p:cNvGrpSpPr>
            <a:grpSpLocks/>
          </p:cNvGrpSpPr>
          <p:nvPr/>
        </p:nvGrpSpPr>
        <p:grpSpPr bwMode="auto">
          <a:xfrm>
            <a:off x="6362702" y="2316463"/>
            <a:ext cx="412751" cy="428328"/>
            <a:chOff x="3255" y="2287"/>
            <a:chExt cx="538" cy="557"/>
          </a:xfrm>
        </p:grpSpPr>
        <p:sp>
          <p:nvSpPr>
            <p:cNvPr id="121" name="AutoShape 109">
              <a:extLst>
                <a:ext uri="{FF2B5EF4-FFF2-40B4-BE49-F238E27FC236}">
                  <a16:creationId xmlns:a16="http://schemas.microsoft.com/office/drawing/2014/main" id="{C7B5AE62-E989-AB42-81C1-DB214CDEB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5" y="2446"/>
              <a:ext cx="414" cy="398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h</a:t>
              </a:r>
            </a:p>
          </p:txBody>
        </p:sp>
        <p:cxnSp>
          <p:nvCxnSpPr>
            <p:cNvPr id="122" name="AutoShape 110">
              <a:extLst>
                <a:ext uri="{FF2B5EF4-FFF2-40B4-BE49-F238E27FC236}">
                  <a16:creationId xmlns:a16="http://schemas.microsoft.com/office/drawing/2014/main" id="{167DCE40-0679-3146-9748-AE7FA929F765}"/>
                </a:ext>
              </a:extLst>
            </p:cNvPr>
            <p:cNvCxnSpPr>
              <a:cxnSpLocks noChangeShapeType="1"/>
              <a:stCxn id="142" idx="4"/>
              <a:endCxn id="121" idx="7"/>
            </p:cNvCxnSpPr>
            <p:nvPr/>
          </p:nvCxnSpPr>
          <p:spPr bwMode="auto">
            <a:xfrm flipH="1">
              <a:off x="3608" y="2287"/>
              <a:ext cx="185" cy="2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3" name="Group 111">
            <a:extLst>
              <a:ext uri="{FF2B5EF4-FFF2-40B4-BE49-F238E27FC236}">
                <a16:creationId xmlns:a16="http://schemas.microsoft.com/office/drawing/2014/main" id="{A3EFD996-0770-7444-BD1B-3741E4AE52E9}"/>
              </a:ext>
            </a:extLst>
          </p:cNvPr>
          <p:cNvGrpSpPr>
            <a:grpSpLocks/>
          </p:cNvGrpSpPr>
          <p:nvPr/>
        </p:nvGrpSpPr>
        <p:grpSpPr bwMode="auto">
          <a:xfrm>
            <a:off x="7283450" y="2195514"/>
            <a:ext cx="317500" cy="548964"/>
            <a:chOff x="4454" y="2129"/>
            <a:chExt cx="414" cy="715"/>
          </a:xfrm>
        </p:grpSpPr>
        <p:sp>
          <p:nvSpPr>
            <p:cNvPr id="124" name="AutoShape 112">
              <a:extLst>
                <a:ext uri="{FF2B5EF4-FFF2-40B4-BE49-F238E27FC236}">
                  <a16:creationId xmlns:a16="http://schemas.microsoft.com/office/drawing/2014/main" id="{4597ABAC-FA6F-5B43-BA6A-15DD14080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212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f</a:t>
              </a:r>
            </a:p>
          </p:txBody>
        </p:sp>
        <p:cxnSp>
          <p:nvCxnSpPr>
            <p:cNvPr id="125" name="AutoShape 113">
              <a:extLst>
                <a:ext uri="{FF2B5EF4-FFF2-40B4-BE49-F238E27FC236}">
                  <a16:creationId xmlns:a16="http://schemas.microsoft.com/office/drawing/2014/main" id="{BFA78561-90EF-A64D-8D06-1490D5C286D1}"/>
                </a:ext>
              </a:extLst>
            </p:cNvPr>
            <p:cNvCxnSpPr>
              <a:cxnSpLocks noChangeShapeType="1"/>
              <a:stCxn id="144" idx="0"/>
              <a:endCxn id="124" idx="4"/>
            </p:cNvCxnSpPr>
            <p:nvPr/>
          </p:nvCxnSpPr>
          <p:spPr bwMode="auto">
            <a:xfrm flipV="1">
              <a:off x="4495" y="2526"/>
              <a:ext cx="166" cy="31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6" name="Group 114">
            <a:extLst>
              <a:ext uri="{FF2B5EF4-FFF2-40B4-BE49-F238E27FC236}">
                <a16:creationId xmlns:a16="http://schemas.microsoft.com/office/drawing/2014/main" id="{F92248FF-4C06-7847-A60E-910C56511AC0}"/>
              </a:ext>
            </a:extLst>
          </p:cNvPr>
          <p:cNvGrpSpPr>
            <a:grpSpLocks/>
          </p:cNvGrpSpPr>
          <p:nvPr/>
        </p:nvGrpSpPr>
        <p:grpSpPr bwMode="auto">
          <a:xfrm>
            <a:off x="7378702" y="1371602"/>
            <a:ext cx="317500" cy="824137"/>
            <a:chOff x="4579" y="1056"/>
            <a:chExt cx="413" cy="1055"/>
          </a:xfrm>
        </p:grpSpPr>
        <p:sp>
          <p:nvSpPr>
            <p:cNvPr id="127" name="AutoShape 115">
              <a:extLst>
                <a:ext uri="{FF2B5EF4-FFF2-40B4-BE49-F238E27FC236}">
                  <a16:creationId xmlns:a16="http://schemas.microsoft.com/office/drawing/2014/main" id="{D5652408-DB22-294E-BF7B-A8FDB5EB1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9" y="105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28" name="AutoShape 116">
              <a:extLst>
                <a:ext uri="{FF2B5EF4-FFF2-40B4-BE49-F238E27FC236}">
                  <a16:creationId xmlns:a16="http://schemas.microsoft.com/office/drawing/2014/main" id="{F696525B-8CDC-9442-9281-F3A18C4B21CC}"/>
                </a:ext>
              </a:extLst>
            </p:cNvPr>
            <p:cNvCxnSpPr>
              <a:cxnSpLocks noChangeShapeType="1"/>
              <a:stCxn id="124" idx="0"/>
              <a:endCxn id="127" idx="4"/>
            </p:cNvCxnSpPr>
            <p:nvPr/>
          </p:nvCxnSpPr>
          <p:spPr bwMode="auto">
            <a:xfrm flipV="1">
              <a:off x="4662" y="1453"/>
              <a:ext cx="124" cy="65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29" name="Group 117">
            <a:extLst>
              <a:ext uri="{FF2B5EF4-FFF2-40B4-BE49-F238E27FC236}">
                <a16:creationId xmlns:a16="http://schemas.microsoft.com/office/drawing/2014/main" id="{96124306-10CE-2D42-A9BC-0A77197088E6}"/>
              </a:ext>
            </a:extLst>
          </p:cNvPr>
          <p:cNvGrpSpPr>
            <a:grpSpLocks/>
          </p:cNvGrpSpPr>
          <p:nvPr/>
        </p:nvGrpSpPr>
        <p:grpSpPr bwMode="auto">
          <a:xfrm>
            <a:off x="4800862" y="2133603"/>
            <a:ext cx="928424" cy="318758"/>
            <a:chOff x="1219" y="2049"/>
            <a:chExt cx="1210" cy="416"/>
          </a:xfrm>
        </p:grpSpPr>
        <p:sp>
          <p:nvSpPr>
            <p:cNvPr id="130" name="AutoShape 118">
              <a:extLst>
                <a:ext uri="{FF2B5EF4-FFF2-40B4-BE49-F238E27FC236}">
                  <a16:creationId xmlns:a16="http://schemas.microsoft.com/office/drawing/2014/main" id="{4E19C810-8EAA-C24D-BF6E-B48859743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5" y="2049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d</a:t>
              </a:r>
            </a:p>
          </p:txBody>
        </p:sp>
        <p:cxnSp>
          <p:nvCxnSpPr>
            <p:cNvPr id="131" name="AutoShape 119">
              <a:extLst>
                <a:ext uri="{FF2B5EF4-FFF2-40B4-BE49-F238E27FC236}">
                  <a16:creationId xmlns:a16="http://schemas.microsoft.com/office/drawing/2014/main" id="{3EE2DB3F-328B-1148-9368-A526C99044D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219" y="2248"/>
              <a:ext cx="846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2" name="Group 120">
            <a:extLst>
              <a:ext uri="{FF2B5EF4-FFF2-40B4-BE49-F238E27FC236}">
                <a16:creationId xmlns:a16="http://schemas.microsoft.com/office/drawing/2014/main" id="{9D067E60-E73F-494D-A41B-9ADF788A0B9A}"/>
              </a:ext>
            </a:extLst>
          </p:cNvPr>
          <p:cNvGrpSpPr>
            <a:grpSpLocks/>
          </p:cNvGrpSpPr>
          <p:nvPr/>
        </p:nvGrpSpPr>
        <p:grpSpPr bwMode="auto">
          <a:xfrm>
            <a:off x="4745037" y="1676401"/>
            <a:ext cx="712789" cy="502091"/>
            <a:chOff x="1147" y="1453"/>
            <a:chExt cx="929" cy="655"/>
          </a:xfrm>
        </p:grpSpPr>
        <p:sp>
          <p:nvSpPr>
            <p:cNvPr id="133" name="AutoShape 121">
              <a:extLst>
                <a:ext uri="{FF2B5EF4-FFF2-40B4-BE49-F238E27FC236}">
                  <a16:creationId xmlns:a16="http://schemas.microsoft.com/office/drawing/2014/main" id="{D1B39F22-1367-2C45-B42E-3C07EA504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" y="1453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b</a:t>
              </a:r>
            </a:p>
          </p:txBody>
        </p:sp>
        <p:cxnSp>
          <p:nvCxnSpPr>
            <p:cNvPr id="134" name="AutoShape 122">
              <a:extLst>
                <a:ext uri="{FF2B5EF4-FFF2-40B4-BE49-F238E27FC236}">
                  <a16:creationId xmlns:a16="http://schemas.microsoft.com/office/drawing/2014/main" id="{06596CDA-A697-D34A-887A-BBBD3EBD9E2E}"/>
                </a:ext>
              </a:extLst>
            </p:cNvPr>
            <p:cNvCxnSpPr>
              <a:cxnSpLocks noChangeShapeType="1"/>
              <a:stCxn id="87" idx="1"/>
              <a:endCxn id="133" idx="5"/>
            </p:cNvCxnSpPr>
            <p:nvPr/>
          </p:nvCxnSpPr>
          <p:spPr bwMode="auto">
            <a:xfrm flipH="1" flipV="1">
              <a:off x="1500" y="1792"/>
              <a:ext cx="576" cy="316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5" name="Group 123">
            <a:extLst>
              <a:ext uri="{FF2B5EF4-FFF2-40B4-BE49-F238E27FC236}">
                <a16:creationId xmlns:a16="http://schemas.microsoft.com/office/drawing/2014/main" id="{7E4073AC-D066-0640-B3AF-AD349C71AABB}"/>
              </a:ext>
            </a:extLst>
          </p:cNvPr>
          <p:cNvGrpSpPr>
            <a:grpSpLocks/>
          </p:cNvGrpSpPr>
          <p:nvPr/>
        </p:nvGrpSpPr>
        <p:grpSpPr bwMode="auto">
          <a:xfrm>
            <a:off x="5021262" y="1401763"/>
            <a:ext cx="611188" cy="319088"/>
            <a:chOff x="1507" y="1096"/>
            <a:chExt cx="797" cy="416"/>
          </a:xfrm>
        </p:grpSpPr>
        <p:sp>
          <p:nvSpPr>
            <p:cNvPr id="136" name="AutoShape 124">
              <a:extLst>
                <a:ext uri="{FF2B5EF4-FFF2-40B4-BE49-F238E27FC236}">
                  <a16:creationId xmlns:a16="http://schemas.microsoft.com/office/drawing/2014/main" id="{92471CA4-FFF3-594E-BFFD-EE7F51F40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096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a</a:t>
              </a:r>
            </a:p>
          </p:txBody>
        </p:sp>
        <p:cxnSp>
          <p:nvCxnSpPr>
            <p:cNvPr id="137" name="AutoShape 125">
              <a:extLst>
                <a:ext uri="{FF2B5EF4-FFF2-40B4-BE49-F238E27FC236}">
                  <a16:creationId xmlns:a16="http://schemas.microsoft.com/office/drawing/2014/main" id="{2535F951-4C7A-B64E-A21A-D1501C54B035}"/>
                </a:ext>
              </a:extLst>
            </p:cNvPr>
            <p:cNvCxnSpPr>
              <a:cxnSpLocks noChangeShapeType="1"/>
              <a:endCxn id="136" idx="2"/>
            </p:cNvCxnSpPr>
            <p:nvPr/>
          </p:nvCxnSpPr>
          <p:spPr bwMode="auto">
            <a:xfrm flipV="1">
              <a:off x="1507" y="1295"/>
              <a:ext cx="372" cy="217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38" name="Group 126">
            <a:extLst>
              <a:ext uri="{FF2B5EF4-FFF2-40B4-BE49-F238E27FC236}">
                <a16:creationId xmlns:a16="http://schemas.microsoft.com/office/drawing/2014/main" id="{5E609313-7944-8D4C-BDF5-6DEF463E791E}"/>
              </a:ext>
            </a:extLst>
          </p:cNvPr>
          <p:cNvGrpSpPr>
            <a:grpSpLocks/>
          </p:cNvGrpSpPr>
          <p:nvPr/>
        </p:nvGrpSpPr>
        <p:grpSpPr bwMode="auto">
          <a:xfrm>
            <a:off x="5682429" y="1646237"/>
            <a:ext cx="807272" cy="532259"/>
            <a:chOff x="2369" y="1414"/>
            <a:chExt cx="1052" cy="694"/>
          </a:xfrm>
        </p:grpSpPr>
        <p:sp>
          <p:nvSpPr>
            <p:cNvPr id="139" name="AutoShape 127">
              <a:extLst>
                <a:ext uri="{FF2B5EF4-FFF2-40B4-BE49-F238E27FC236}">
                  <a16:creationId xmlns:a16="http://schemas.microsoft.com/office/drawing/2014/main" id="{D078EBC5-A6EB-BC44-8223-E2005F10BE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7" y="1414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c</a:t>
              </a:r>
            </a:p>
          </p:txBody>
        </p:sp>
        <p:cxnSp>
          <p:nvCxnSpPr>
            <p:cNvPr id="140" name="AutoShape 128">
              <a:extLst>
                <a:ext uri="{FF2B5EF4-FFF2-40B4-BE49-F238E27FC236}">
                  <a16:creationId xmlns:a16="http://schemas.microsoft.com/office/drawing/2014/main" id="{CFF32DF9-01DC-5B48-9E9E-D541C42E1804}"/>
                </a:ext>
              </a:extLst>
            </p:cNvPr>
            <p:cNvCxnSpPr>
              <a:cxnSpLocks noChangeShapeType="1"/>
              <a:stCxn id="130" idx="7"/>
              <a:endCxn id="139" idx="3"/>
            </p:cNvCxnSpPr>
            <p:nvPr/>
          </p:nvCxnSpPr>
          <p:spPr bwMode="auto">
            <a:xfrm flipV="1">
              <a:off x="2369" y="1753"/>
              <a:ext cx="698" cy="355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29">
            <a:extLst>
              <a:ext uri="{FF2B5EF4-FFF2-40B4-BE49-F238E27FC236}">
                <a16:creationId xmlns:a16="http://schemas.microsoft.com/office/drawing/2014/main" id="{0052BDF9-9E36-3A40-ACD8-7092BB37C037}"/>
              </a:ext>
            </a:extLst>
          </p:cNvPr>
          <p:cNvGrpSpPr>
            <a:grpSpLocks/>
          </p:cNvGrpSpPr>
          <p:nvPr/>
        </p:nvGrpSpPr>
        <p:grpSpPr bwMode="auto">
          <a:xfrm>
            <a:off x="5729611" y="2011363"/>
            <a:ext cx="1204590" cy="304800"/>
            <a:chOff x="2429" y="1890"/>
            <a:chExt cx="1571" cy="397"/>
          </a:xfrm>
        </p:grpSpPr>
        <p:sp>
          <p:nvSpPr>
            <p:cNvPr id="142" name="AutoShape 130">
              <a:extLst>
                <a:ext uri="{FF2B5EF4-FFF2-40B4-BE49-F238E27FC236}">
                  <a16:creationId xmlns:a16="http://schemas.microsoft.com/office/drawing/2014/main" id="{4138F1B6-3462-EF47-B552-A486AC11D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6" y="1890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500" i="1" dirty="0"/>
                <a:t>e</a:t>
              </a:r>
            </a:p>
          </p:txBody>
        </p:sp>
        <p:cxnSp>
          <p:nvCxnSpPr>
            <p:cNvPr id="143" name="AutoShape 131">
              <a:extLst>
                <a:ext uri="{FF2B5EF4-FFF2-40B4-BE49-F238E27FC236}">
                  <a16:creationId xmlns:a16="http://schemas.microsoft.com/office/drawing/2014/main" id="{39C03477-2A18-2449-B0EE-E291AA2A1C86}"/>
                </a:ext>
              </a:extLst>
            </p:cNvPr>
            <p:cNvCxnSpPr>
              <a:cxnSpLocks noChangeShapeType="1"/>
              <a:stCxn id="130" idx="6"/>
              <a:endCxn id="142" idx="2"/>
            </p:cNvCxnSpPr>
            <p:nvPr/>
          </p:nvCxnSpPr>
          <p:spPr bwMode="auto">
            <a:xfrm flipV="1">
              <a:off x="2429" y="2089"/>
              <a:ext cx="1157" cy="159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44" name="AutoShape 132">
            <a:extLst>
              <a:ext uri="{FF2B5EF4-FFF2-40B4-BE49-F238E27FC236}">
                <a16:creationId xmlns:a16="http://schemas.microsoft.com/office/drawing/2014/main" id="{CB502A3D-A385-BF41-998C-A24D087A0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0" y="2744791"/>
            <a:ext cx="317500" cy="303213"/>
          </a:xfrm>
          <a:prstGeom prst="flowChartConnector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pPr algn="ctr"/>
            <a:r>
              <a:rPr lang="en-US" sz="1500" i="1" dirty="0"/>
              <a:t>r</a:t>
            </a:r>
          </a:p>
        </p:txBody>
      </p:sp>
      <p:cxnSp>
        <p:nvCxnSpPr>
          <p:cNvPr id="145" name="AutoShape 133">
            <a:extLst>
              <a:ext uri="{FF2B5EF4-FFF2-40B4-BE49-F238E27FC236}">
                <a16:creationId xmlns:a16="http://schemas.microsoft.com/office/drawing/2014/main" id="{6192330E-0A97-5840-B8EB-F5313364DE6B}"/>
              </a:ext>
            </a:extLst>
          </p:cNvPr>
          <p:cNvCxnSpPr>
            <a:cxnSpLocks noChangeShapeType="1"/>
            <a:stCxn id="142" idx="5"/>
            <a:endCxn id="144" idx="1"/>
          </p:cNvCxnSpPr>
          <p:nvPr/>
        </p:nvCxnSpPr>
        <p:spPr bwMode="auto">
          <a:xfrm>
            <a:off x="6888161" y="2290766"/>
            <a:ext cx="314325" cy="479425"/>
          </a:xfrm>
          <a:prstGeom prst="straightConnector1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</p:spPr>
      </p:cxnSp>
      <p:grpSp>
        <p:nvGrpSpPr>
          <p:cNvPr id="146" name="Group 134">
            <a:extLst>
              <a:ext uri="{FF2B5EF4-FFF2-40B4-BE49-F238E27FC236}">
                <a16:creationId xmlns:a16="http://schemas.microsoft.com/office/drawing/2014/main" id="{E7E1C2A1-75C5-954C-BAD1-639658B67C8A}"/>
              </a:ext>
            </a:extLst>
          </p:cNvPr>
          <p:cNvGrpSpPr>
            <a:grpSpLocks/>
          </p:cNvGrpSpPr>
          <p:nvPr/>
        </p:nvGrpSpPr>
        <p:grpSpPr bwMode="auto">
          <a:xfrm>
            <a:off x="5316538" y="1408117"/>
            <a:ext cx="855337" cy="389758"/>
            <a:chOff x="1891" y="1104"/>
            <a:chExt cx="1116" cy="508"/>
          </a:xfrm>
        </p:grpSpPr>
        <p:cxnSp>
          <p:nvCxnSpPr>
            <p:cNvPr id="147" name="AutoShape 135">
              <a:extLst>
                <a:ext uri="{FF2B5EF4-FFF2-40B4-BE49-F238E27FC236}">
                  <a16:creationId xmlns:a16="http://schemas.microsoft.com/office/drawing/2014/main" id="{09F38902-2B9A-214F-9009-370B76375C6F}"/>
                </a:ext>
              </a:extLst>
            </p:cNvPr>
            <p:cNvCxnSpPr>
              <a:cxnSpLocks noChangeShapeType="1"/>
              <a:stCxn id="139" idx="2"/>
              <a:endCxn id="148" idx="6"/>
            </p:cNvCxnSpPr>
            <p:nvPr/>
          </p:nvCxnSpPr>
          <p:spPr bwMode="auto">
            <a:xfrm flipH="1" flipV="1">
              <a:off x="2304" y="1302"/>
              <a:ext cx="703" cy="31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48" name="AutoShape 136">
              <a:extLst>
                <a:ext uri="{FF2B5EF4-FFF2-40B4-BE49-F238E27FC236}">
                  <a16:creationId xmlns:a16="http://schemas.microsoft.com/office/drawing/2014/main" id="{AFCE719D-09AD-B549-9BE0-DA2E0A4B7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1" y="1104"/>
              <a:ext cx="413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grpSp>
        <p:nvGrpSpPr>
          <p:cNvPr id="149" name="Group 137">
            <a:extLst>
              <a:ext uri="{FF2B5EF4-FFF2-40B4-BE49-F238E27FC236}">
                <a16:creationId xmlns:a16="http://schemas.microsoft.com/office/drawing/2014/main" id="{B7125500-4BDF-5F4D-ADF3-1E7FC8D4DF8D}"/>
              </a:ext>
            </a:extLst>
          </p:cNvPr>
          <p:cNvGrpSpPr>
            <a:grpSpLocks/>
          </p:cNvGrpSpPr>
          <p:nvPr/>
        </p:nvGrpSpPr>
        <p:grpSpPr bwMode="auto">
          <a:xfrm>
            <a:off x="6186488" y="1655767"/>
            <a:ext cx="1143767" cy="583895"/>
            <a:chOff x="3024" y="1427"/>
            <a:chExt cx="1492" cy="760"/>
          </a:xfrm>
        </p:grpSpPr>
        <p:cxnSp>
          <p:nvCxnSpPr>
            <p:cNvPr id="150" name="AutoShape 138">
              <a:extLst>
                <a:ext uri="{FF2B5EF4-FFF2-40B4-BE49-F238E27FC236}">
                  <a16:creationId xmlns:a16="http://schemas.microsoft.com/office/drawing/2014/main" id="{F6B51753-C7BB-2B41-91A0-46B33611CB65}"/>
                </a:ext>
              </a:extLst>
            </p:cNvPr>
            <p:cNvCxnSpPr>
              <a:cxnSpLocks noChangeShapeType="1"/>
              <a:stCxn id="124" idx="1"/>
              <a:endCxn id="139" idx="6"/>
            </p:cNvCxnSpPr>
            <p:nvPr/>
          </p:nvCxnSpPr>
          <p:spPr bwMode="auto">
            <a:xfrm rot="16200000" flipV="1">
              <a:off x="3680" y="1352"/>
              <a:ext cx="575" cy="1096"/>
            </a:xfrm>
            <a:prstGeom prst="curvedConnector2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151" name="AutoShape 139">
              <a:extLst>
                <a:ext uri="{FF2B5EF4-FFF2-40B4-BE49-F238E27FC236}">
                  <a16:creationId xmlns:a16="http://schemas.microsoft.com/office/drawing/2014/main" id="{D0CEDCD9-40A1-8F4E-B622-E5406123F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1427"/>
              <a:ext cx="414" cy="397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152" name="Oval 141">
            <a:extLst>
              <a:ext uri="{FF2B5EF4-FFF2-40B4-BE49-F238E27FC236}">
                <a16:creationId xmlns:a16="http://schemas.microsoft.com/office/drawing/2014/main" id="{768841EA-728C-BD4F-BA03-D44CC1D56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455" y="3478213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3" name="Oval 142">
            <a:extLst>
              <a:ext uri="{FF2B5EF4-FFF2-40B4-BE49-F238E27FC236}">
                <a16:creationId xmlns:a16="http://schemas.microsoft.com/office/drawing/2014/main" id="{821A5FC6-878F-A147-AF8E-BF692A8F7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9039" y="3971930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4" name="Oval 143">
            <a:extLst>
              <a:ext uri="{FF2B5EF4-FFF2-40B4-BE49-F238E27FC236}">
                <a16:creationId xmlns:a16="http://schemas.microsoft.com/office/drawing/2014/main" id="{EBA9C863-8808-D847-9534-8920EA13A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481" y="4451356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5" name="Oval 144">
            <a:extLst>
              <a:ext uri="{FF2B5EF4-FFF2-40B4-BE49-F238E27FC236}">
                <a16:creationId xmlns:a16="http://schemas.microsoft.com/office/drawing/2014/main" id="{4CB09F12-F5B9-4048-9686-E0B40E9F5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563" y="44513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6" name="Oval 145">
            <a:extLst>
              <a:ext uri="{FF2B5EF4-FFF2-40B4-BE49-F238E27FC236}">
                <a16:creationId xmlns:a16="http://schemas.microsoft.com/office/drawing/2014/main" id="{01648615-B85F-BE4F-B388-2A5AE1C8E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5" y="44338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7" name="Oval 146">
            <a:extLst>
              <a:ext uri="{FF2B5EF4-FFF2-40B4-BE49-F238E27FC236}">
                <a16:creationId xmlns:a16="http://schemas.microsoft.com/office/drawing/2014/main" id="{1F1F7BED-F5C0-4D4C-A3D3-D70579AE7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888" y="50069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8" name="Oval 147">
            <a:extLst>
              <a:ext uri="{FF2B5EF4-FFF2-40B4-BE49-F238E27FC236}">
                <a16:creationId xmlns:a16="http://schemas.microsoft.com/office/drawing/2014/main" id="{0986FE85-104B-CE40-B0D5-A9A80D7043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6039" y="49990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9" name="Oval 148">
            <a:extLst>
              <a:ext uri="{FF2B5EF4-FFF2-40B4-BE49-F238E27FC236}">
                <a16:creationId xmlns:a16="http://schemas.microsoft.com/office/drawing/2014/main" id="{9692B6CE-9C6B-224A-8757-181DFF4F6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9" y="4981581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0" name="Oval 149">
            <a:extLst>
              <a:ext uri="{FF2B5EF4-FFF2-40B4-BE49-F238E27FC236}">
                <a16:creationId xmlns:a16="http://schemas.microsoft.com/office/drawing/2014/main" id="{5D91BC20-E20F-0F45-97F3-76247AE3F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213" y="49720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1" name="Oval 150">
            <a:extLst>
              <a:ext uri="{FF2B5EF4-FFF2-40B4-BE49-F238E27FC236}">
                <a16:creationId xmlns:a16="http://schemas.microsoft.com/office/drawing/2014/main" id="{3BAB35A8-12A5-134D-8FCE-454FC08D9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3" y="5510213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2" name="Oval 151">
            <a:extLst>
              <a:ext uri="{FF2B5EF4-FFF2-40B4-BE49-F238E27FC236}">
                <a16:creationId xmlns:a16="http://schemas.microsoft.com/office/drawing/2014/main" id="{D5FC387C-6307-6948-B083-BAAA9428D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2313" y="5518156"/>
            <a:ext cx="290512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3" name="Oval 152">
            <a:extLst>
              <a:ext uri="{FF2B5EF4-FFF2-40B4-BE49-F238E27FC236}">
                <a16:creationId xmlns:a16="http://schemas.microsoft.com/office/drawing/2014/main" id="{5E5ADD1F-AA5A-3E49-9C67-C8E2ECCC5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281" y="6015039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4" name="Oval 153">
            <a:extLst>
              <a:ext uri="{FF2B5EF4-FFF2-40B4-BE49-F238E27FC236}">
                <a16:creationId xmlns:a16="http://schemas.microsoft.com/office/drawing/2014/main" id="{2B088072-8E05-A94B-8EBC-0550CA19C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2688" y="5519739"/>
            <a:ext cx="290512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5" name="Oval 154">
            <a:extLst>
              <a:ext uri="{FF2B5EF4-FFF2-40B4-BE49-F238E27FC236}">
                <a16:creationId xmlns:a16="http://schemas.microsoft.com/office/drawing/2014/main" id="{7D3F08F3-9B59-8D4F-BC2A-CD7B974F0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30" y="60071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6" name="Oval 155">
            <a:extLst>
              <a:ext uri="{FF2B5EF4-FFF2-40B4-BE49-F238E27FC236}">
                <a16:creationId xmlns:a16="http://schemas.microsoft.com/office/drawing/2014/main" id="{EFE2402E-747A-4442-8E6B-9B8673ADE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4630" y="6034088"/>
            <a:ext cx="290513" cy="265112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7" name="Oval 156">
            <a:extLst>
              <a:ext uri="{FF2B5EF4-FFF2-40B4-BE49-F238E27FC236}">
                <a16:creationId xmlns:a16="http://schemas.microsoft.com/office/drawing/2014/main" id="{6C15093F-E603-2142-AE35-55A19CFB5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905" y="6477005"/>
            <a:ext cx="290513" cy="265113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68" name="Line 157">
            <a:extLst>
              <a:ext uri="{FF2B5EF4-FFF2-40B4-BE49-F238E27FC236}">
                <a16:creationId xmlns:a16="http://schemas.microsoft.com/office/drawing/2014/main" id="{DD01B154-AB47-A64A-BBE2-B7F4FC0DBC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24413" y="4733930"/>
            <a:ext cx="309563" cy="1809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69" name="Line 158">
            <a:extLst>
              <a:ext uri="{FF2B5EF4-FFF2-40B4-BE49-F238E27FC236}">
                <a16:creationId xmlns:a16="http://schemas.microsoft.com/office/drawing/2014/main" id="{471D2434-75FB-3545-BD19-46C0844B7F7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38653" y="5254630"/>
            <a:ext cx="258763" cy="214313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0" name="Line 159">
            <a:extLst>
              <a:ext uri="{FF2B5EF4-FFF2-40B4-BE49-F238E27FC236}">
                <a16:creationId xmlns:a16="http://schemas.microsoft.com/office/drawing/2014/main" id="{20387FDF-929F-834A-B00B-B9D352EADD5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38743" y="5253040"/>
            <a:ext cx="3175" cy="223837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1" name="Line 160">
            <a:extLst>
              <a:ext uri="{FF2B5EF4-FFF2-40B4-BE49-F238E27FC236}">
                <a16:creationId xmlns:a16="http://schemas.microsoft.com/office/drawing/2014/main" id="{9F1F7337-683D-D64D-B4EA-442E3EFF3D9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29213" y="5791201"/>
            <a:ext cx="258763" cy="196851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2" name="Line 161">
            <a:extLst>
              <a:ext uri="{FF2B5EF4-FFF2-40B4-BE49-F238E27FC236}">
                <a16:creationId xmlns:a16="http://schemas.microsoft.com/office/drawing/2014/main" id="{F7AA13FE-CD0E-0A42-ACFA-612E60930C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18076" y="5792788"/>
            <a:ext cx="212725" cy="163512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3" name="Line 162">
            <a:extLst>
              <a:ext uri="{FF2B5EF4-FFF2-40B4-BE49-F238E27FC236}">
                <a16:creationId xmlns:a16="http://schemas.microsoft.com/office/drawing/2014/main" id="{5B5EF375-38E6-624E-BB1E-12297B4B23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00618" y="6280154"/>
            <a:ext cx="7937" cy="173039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4" name="Oval 163">
            <a:extLst>
              <a:ext uri="{FF2B5EF4-FFF2-40B4-BE49-F238E27FC236}">
                <a16:creationId xmlns:a16="http://schemas.microsoft.com/office/drawing/2014/main" id="{18A2DAD9-6D62-C24C-BAF6-53EEAFAC6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2037" y="3479805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5" name="Oval 164">
            <a:extLst>
              <a:ext uri="{FF2B5EF4-FFF2-40B4-BE49-F238E27FC236}">
                <a16:creationId xmlns:a16="http://schemas.microsoft.com/office/drawing/2014/main" id="{BFD7C4BB-BAF2-EE4A-920D-971AFE7E2B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0" y="397351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6" name="Oval 165">
            <a:extLst>
              <a:ext uri="{FF2B5EF4-FFF2-40B4-BE49-F238E27FC236}">
                <a16:creationId xmlns:a16="http://schemas.microsoft.com/office/drawing/2014/main" id="{FFE7ED75-1356-F341-8F12-FACC67B9D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4630" y="39068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7" name="Oval 166">
            <a:extLst>
              <a:ext uri="{FF2B5EF4-FFF2-40B4-BE49-F238E27FC236}">
                <a16:creationId xmlns:a16="http://schemas.microsoft.com/office/drawing/2014/main" id="{06E1656C-5F40-C14C-9254-6F3B0F416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9288" y="3922713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8" name="Oval 167">
            <a:extLst>
              <a:ext uri="{FF2B5EF4-FFF2-40B4-BE49-F238E27FC236}">
                <a16:creationId xmlns:a16="http://schemas.microsoft.com/office/drawing/2014/main" id="{4B31DA18-69E8-A943-ADED-3C63E23F8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4452939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79" name="Oval 168">
            <a:extLst>
              <a:ext uri="{FF2B5EF4-FFF2-40B4-BE49-F238E27FC236}">
                <a16:creationId xmlns:a16="http://schemas.microsoft.com/office/drawing/2014/main" id="{EBADD5A4-8C22-8C45-897A-64BEB1B1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6" y="44529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0" name="Oval 169">
            <a:extLst>
              <a:ext uri="{FF2B5EF4-FFF2-40B4-BE49-F238E27FC236}">
                <a16:creationId xmlns:a16="http://schemas.microsoft.com/office/drawing/2014/main" id="{8D740DDC-B499-3242-A410-8E1460246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7888" y="44354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1" name="Oval 170">
            <a:extLst>
              <a:ext uri="{FF2B5EF4-FFF2-40B4-BE49-F238E27FC236}">
                <a16:creationId xmlns:a16="http://schemas.microsoft.com/office/drawing/2014/main" id="{FDEF0E52-158D-544A-A6AE-3516A677D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481" y="50085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2" name="Oval 171">
            <a:extLst>
              <a:ext uri="{FF2B5EF4-FFF2-40B4-BE49-F238E27FC236}">
                <a16:creationId xmlns:a16="http://schemas.microsoft.com/office/drawing/2014/main" id="{8CA0A1B4-3A93-C044-BB45-F76A43172A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3" name="Oval 172">
            <a:extLst>
              <a:ext uri="{FF2B5EF4-FFF2-40B4-BE49-F238E27FC236}">
                <a16:creationId xmlns:a16="http://schemas.microsoft.com/office/drawing/2014/main" id="{5D72B386-C140-C445-A32C-052EB6080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4" name="Oval 173">
            <a:extLst>
              <a:ext uri="{FF2B5EF4-FFF2-40B4-BE49-F238E27FC236}">
                <a16:creationId xmlns:a16="http://schemas.microsoft.com/office/drawing/2014/main" id="{129740AA-F3B1-0543-9397-6B04C895B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5" y="49736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5" name="Oval 174">
            <a:extLst>
              <a:ext uri="{FF2B5EF4-FFF2-40B4-BE49-F238E27FC236}">
                <a16:creationId xmlns:a16="http://schemas.microsoft.com/office/drawing/2014/main" id="{7AE1863C-4A35-5848-A1C1-31556FC20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5" y="5511805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6" name="Oval 175">
            <a:extLst>
              <a:ext uri="{FF2B5EF4-FFF2-40B4-BE49-F238E27FC236}">
                <a16:creationId xmlns:a16="http://schemas.microsoft.com/office/drawing/2014/main" id="{FD27958F-AE8D-D64C-B32D-24E756DC9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7" name="Oval 176">
            <a:extLst>
              <a:ext uri="{FF2B5EF4-FFF2-40B4-BE49-F238E27FC236}">
                <a16:creationId xmlns:a16="http://schemas.microsoft.com/office/drawing/2014/main" id="{CACA02D1-6D13-C84C-8192-B718CEFF3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5" y="60166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8" name="Oval 177">
            <a:extLst>
              <a:ext uri="{FF2B5EF4-FFF2-40B4-BE49-F238E27FC236}">
                <a16:creationId xmlns:a16="http://schemas.microsoft.com/office/drawing/2014/main" id="{064591E3-813C-1940-9FE5-B3ECA384E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4281" y="5521330"/>
            <a:ext cx="290513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89" name="Oval 178">
            <a:extLst>
              <a:ext uri="{FF2B5EF4-FFF2-40B4-BE49-F238E27FC236}">
                <a16:creationId xmlns:a16="http://schemas.microsoft.com/office/drawing/2014/main" id="{DC7037C9-6086-6A43-8835-D0C414F96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0" name="Oval 179">
            <a:extLst>
              <a:ext uri="{FF2B5EF4-FFF2-40B4-BE49-F238E27FC236}">
                <a16:creationId xmlns:a16="http://schemas.microsoft.com/office/drawing/2014/main" id="{A72F08CF-5667-5447-8965-04B6B5CF0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213" y="6035681"/>
            <a:ext cx="290512" cy="26511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1" name="Oval 180">
            <a:extLst>
              <a:ext uri="{FF2B5EF4-FFF2-40B4-BE49-F238E27FC236}">
                <a16:creationId xmlns:a16="http://schemas.microsoft.com/office/drawing/2014/main" id="{E9842B35-F6C7-6B42-818C-FD25E1C82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2" name="Oval 181">
            <a:extLst>
              <a:ext uri="{FF2B5EF4-FFF2-40B4-BE49-F238E27FC236}">
                <a16:creationId xmlns:a16="http://schemas.microsoft.com/office/drawing/2014/main" id="{3263A503-6BEC-D944-AC6D-60F086F25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5481" y="5000630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3" name="Oval 182">
            <a:extLst>
              <a:ext uri="{FF2B5EF4-FFF2-40B4-BE49-F238E27FC236}">
                <a16:creationId xmlns:a16="http://schemas.microsoft.com/office/drawing/2014/main" id="{4D237698-D398-4948-820C-88BB332880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7063" y="4445005"/>
            <a:ext cx="290512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4" name="Oval 183">
            <a:extLst>
              <a:ext uri="{FF2B5EF4-FFF2-40B4-BE49-F238E27FC236}">
                <a16:creationId xmlns:a16="http://schemas.microsoft.com/office/drawing/2014/main" id="{F0A27726-BA70-5C46-B1B9-635E90289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0" y="4992688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5" name="Oval 184">
            <a:extLst>
              <a:ext uri="{FF2B5EF4-FFF2-40B4-BE49-F238E27FC236}">
                <a16:creationId xmlns:a16="http://schemas.microsoft.com/office/drawing/2014/main" id="{47AE55F8-A631-5C43-88D5-AC09EF10B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156" y="4445005"/>
            <a:ext cx="290513" cy="265113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6" name="Oval 185">
            <a:extLst>
              <a:ext uri="{FF2B5EF4-FFF2-40B4-BE49-F238E27FC236}">
                <a16:creationId xmlns:a16="http://schemas.microsoft.com/office/drawing/2014/main" id="{CE299190-18F6-A049-BAA5-8E29DD688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405" y="55038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7" name="Oval 186">
            <a:extLst>
              <a:ext uri="{FF2B5EF4-FFF2-40B4-BE49-F238E27FC236}">
                <a16:creationId xmlns:a16="http://schemas.microsoft.com/office/drawing/2014/main" id="{727DAD99-6632-B747-9187-0C3F8EF1A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686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198" name="Group 187">
            <a:extLst>
              <a:ext uri="{FF2B5EF4-FFF2-40B4-BE49-F238E27FC236}">
                <a16:creationId xmlns:a16="http://schemas.microsoft.com/office/drawing/2014/main" id="{F8EE0F84-9EB5-5240-A5E7-130FBAF4AE04}"/>
              </a:ext>
            </a:extLst>
          </p:cNvPr>
          <p:cNvGrpSpPr>
            <a:grpSpLocks/>
          </p:cNvGrpSpPr>
          <p:nvPr/>
        </p:nvGrpSpPr>
        <p:grpSpPr bwMode="auto">
          <a:xfrm>
            <a:off x="5821364" y="2698751"/>
            <a:ext cx="588963" cy="431800"/>
            <a:chOff x="2762" y="1745"/>
            <a:chExt cx="371" cy="272"/>
          </a:xfrm>
        </p:grpSpPr>
        <p:cxnSp>
          <p:nvCxnSpPr>
            <p:cNvPr id="199" name="AutoShape 188">
              <a:extLst>
                <a:ext uri="{FF2B5EF4-FFF2-40B4-BE49-F238E27FC236}">
                  <a16:creationId xmlns:a16="http://schemas.microsoft.com/office/drawing/2014/main" id="{63CABF64-F380-5943-8021-710A956F5D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34" y="1745"/>
              <a:ext cx="199" cy="114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sp>
          <p:nvSpPr>
            <p:cNvPr id="200" name="AutoShape 189">
              <a:extLst>
                <a:ext uri="{FF2B5EF4-FFF2-40B4-BE49-F238E27FC236}">
                  <a16:creationId xmlns:a16="http://schemas.microsoft.com/office/drawing/2014/main" id="{ED2695F8-4646-BC49-A130-B7205F7E0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2" y="1825"/>
              <a:ext cx="200" cy="192"/>
            </a:xfrm>
            <a:prstGeom prst="flowChartConnector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00" i="1" dirty="0"/>
            </a:p>
          </p:txBody>
        </p:sp>
      </p:grpSp>
      <p:sp>
        <p:nvSpPr>
          <p:cNvPr id="201" name="Oval 190">
            <a:extLst>
              <a:ext uri="{FF2B5EF4-FFF2-40B4-BE49-F238E27FC236}">
                <a16:creationId xmlns:a16="http://schemas.microsoft.com/office/drawing/2014/main" id="{60DE2F5E-2755-0948-A751-1F1B111BD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7530" y="4983163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2" name="Oval 191">
            <a:extLst>
              <a:ext uri="{FF2B5EF4-FFF2-40B4-BE49-F238E27FC236}">
                <a16:creationId xmlns:a16="http://schemas.microsoft.com/office/drawing/2014/main" id="{2BE906A2-230B-6449-B5C5-38F7FEA00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3905" y="5519739"/>
            <a:ext cx="290513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3" name="Oval 192">
            <a:extLst>
              <a:ext uri="{FF2B5EF4-FFF2-40B4-BE49-F238E27FC236}">
                <a16:creationId xmlns:a16="http://schemas.microsoft.com/office/drawing/2014/main" id="{D89F2B63-9961-6C41-A534-C5D1D7DAB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3613" y="60086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4" name="Oval 193">
            <a:extLst>
              <a:ext uri="{FF2B5EF4-FFF2-40B4-BE49-F238E27FC236}">
                <a16:creationId xmlns:a16="http://schemas.microsoft.com/office/drawing/2014/main" id="{B286A241-61DA-9A4E-BDAF-D128745F7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8" y="6478588"/>
            <a:ext cx="290512" cy="265112"/>
          </a:xfrm>
          <a:prstGeom prst="ellipse">
            <a:avLst/>
          </a:pr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05" name="Text Box 194">
            <a:extLst>
              <a:ext uri="{FF2B5EF4-FFF2-40B4-BE49-F238E27FC236}">
                <a16:creationId xmlns:a16="http://schemas.microsoft.com/office/drawing/2014/main" id="{6143BA73-5CE7-894D-8438-0014989F7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71602"/>
            <a:ext cx="2281237" cy="1338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Strategy: expand a deepest node first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Implementation: Fringe is a LIFO stack</a:t>
            </a: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50EA57A-009B-474B-998A-9E43950B61B5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Content Placeholder 2">
            <a:extLst>
              <a:ext uri="{FF2B5EF4-FFF2-40B4-BE49-F238E27FC236}">
                <a16:creationId xmlns:a16="http://schemas.microsoft.com/office/drawing/2014/main" id="{2534E70F-A929-114E-8C27-6CA4BB88E487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82136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1" grpId="2" animBg="1"/>
      <p:bldP spid="144" grpId="0" animBg="1"/>
      <p:bldP spid="152" grpId="0" animBg="1"/>
      <p:bldP spid="153" grpId="0" animBg="1"/>
      <p:bldP spid="154" grpId="0" animBg="1"/>
      <p:bldP spid="154" grpId="1" animBg="1"/>
      <p:bldP spid="155" grpId="0" animBg="1"/>
      <p:bldP spid="155" grpId="1" animBg="1"/>
      <p:bldP spid="156" grpId="0" animBg="1"/>
      <p:bldP spid="157" grpId="0" animBg="1"/>
      <p:bldP spid="157" grpId="1" animBg="1"/>
      <p:bldP spid="158" grpId="0" animBg="1"/>
      <p:bldP spid="158" grpId="1" animBg="1"/>
      <p:bldP spid="159" grpId="0" animBg="1"/>
      <p:bldP spid="159" grpId="1" animBg="1"/>
      <p:bldP spid="160" grpId="0" animBg="1"/>
      <p:bldP spid="161" grpId="0" animBg="1"/>
      <p:bldP spid="161" grpId="1" animBg="1"/>
      <p:bldP spid="162" grpId="0" animBg="1"/>
      <p:bldP spid="162" grpId="1" animBg="1"/>
      <p:bldP spid="163" grpId="0" animBg="1"/>
      <p:bldP spid="163" grpId="1" animBg="1"/>
      <p:bldP spid="164" grpId="0" animBg="1"/>
      <p:bldP spid="165" grpId="0" animBg="1"/>
      <p:bldP spid="165" grpId="1" animBg="1"/>
      <p:bldP spid="166" grpId="0" animBg="1"/>
      <p:bldP spid="167" grpId="0" animBg="1"/>
      <p:bldP spid="167" grpId="1" animBg="1"/>
      <p:bldP spid="168" grpId="0" animBg="1"/>
      <p:bldP spid="169" grpId="0" animBg="1"/>
      <p:bldP spid="169" grpId="1" animBg="1"/>
      <p:bldP spid="170" grpId="0" animBg="1"/>
      <p:bldP spid="171" grpId="0" animBg="1"/>
      <p:bldP spid="172" grpId="0" animBg="1"/>
      <p:bldP spid="172" grpId="1" animBg="1"/>
      <p:bldP spid="173" grpId="0" animBg="1"/>
      <p:bldP spid="173" grpId="1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201" grpId="0" animBg="1"/>
      <p:bldP spid="202" grpId="0" animBg="1"/>
      <p:bldP spid="203" grpId="0" animBg="1"/>
      <p:bldP spid="20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</a:t>
            </a:r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Algorithm Properties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sp>
        <p:nvSpPr>
          <p:cNvPr id="19" name="Content Placeholder 23">
            <a:extLst>
              <a:ext uri="{FF2B5EF4-FFF2-40B4-BE49-F238E27FC236}">
                <a16:creationId xmlns:a16="http://schemas.microsoft.com/office/drawing/2014/main" id="{36AEE846-91BF-BA44-A3E4-3DC064D39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95402"/>
            <a:ext cx="11379200" cy="4729164"/>
          </a:xfrm>
        </p:spPr>
        <p:txBody>
          <a:bodyPr/>
          <a:lstStyle/>
          <a:p>
            <a:r>
              <a:rPr lang="en-US" sz="2400" dirty="0"/>
              <a:t>Complete: Guaranteed to find a solution if one exists?</a:t>
            </a:r>
          </a:p>
          <a:p>
            <a:r>
              <a:rPr lang="en-US" sz="2400" dirty="0"/>
              <a:t>Optimal: Guaranteed to find the least cost path?</a:t>
            </a:r>
          </a:p>
          <a:p>
            <a:r>
              <a:rPr lang="en-US" sz="2400" dirty="0"/>
              <a:t>Time complexity?</a:t>
            </a:r>
          </a:p>
          <a:p>
            <a:r>
              <a:rPr lang="en-US" sz="2400" dirty="0"/>
              <a:t>Space complexity?</a:t>
            </a:r>
          </a:p>
          <a:p>
            <a:pPr lvl="1"/>
            <a:endParaRPr lang="en-US" sz="2000" dirty="0"/>
          </a:p>
          <a:p>
            <a:r>
              <a:rPr lang="en-US" sz="2400" dirty="0"/>
              <a:t>Cartoon of search tree:</a:t>
            </a:r>
          </a:p>
          <a:p>
            <a:pPr lvl="1"/>
            <a:r>
              <a:rPr lang="en-US" sz="2000" dirty="0"/>
              <a:t>b is the branching factor</a:t>
            </a:r>
          </a:p>
          <a:p>
            <a:pPr lvl="1"/>
            <a:r>
              <a:rPr lang="en-US" sz="2000" dirty="0"/>
              <a:t>m is the maximum depth</a:t>
            </a:r>
          </a:p>
          <a:p>
            <a:pPr lvl="1"/>
            <a:r>
              <a:rPr lang="en-US" sz="2000" dirty="0"/>
              <a:t>solutions at various depths</a:t>
            </a:r>
          </a:p>
          <a:p>
            <a:pPr lvl="1"/>
            <a:endParaRPr lang="en-US" sz="2000" dirty="0"/>
          </a:p>
          <a:p>
            <a:r>
              <a:rPr lang="en-US" sz="2400" dirty="0"/>
              <a:t>Number of nodes in entire tree?</a:t>
            </a:r>
          </a:p>
          <a:p>
            <a:pPr lvl="1"/>
            <a:r>
              <a:rPr lang="en-US" sz="2000" dirty="0"/>
              <a:t>1 + b + b</a:t>
            </a:r>
            <a:r>
              <a:rPr lang="en-US" sz="2000" baseline="30000" dirty="0"/>
              <a:t>2</a:t>
            </a:r>
            <a:r>
              <a:rPr lang="en-US" sz="2000" dirty="0"/>
              <a:t> + …. 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 =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endParaRPr lang="en-US" sz="2400" dirty="0"/>
          </a:p>
        </p:txBody>
      </p:sp>
      <p:sp>
        <p:nvSpPr>
          <p:cNvPr id="21" name="Freeform 30">
            <a:extLst>
              <a:ext uri="{FF2B5EF4-FFF2-40B4-BE49-F238E27FC236}">
                <a16:creationId xmlns:a16="http://schemas.microsoft.com/office/drawing/2014/main" id="{BF782183-4BEC-E94E-8B0B-2D9E530BF804}"/>
              </a:ext>
            </a:extLst>
          </p:cNvPr>
          <p:cNvSpPr>
            <a:spLocks/>
          </p:cNvSpPr>
          <p:nvPr/>
        </p:nvSpPr>
        <p:spPr bwMode="auto">
          <a:xfrm>
            <a:off x="6737351" y="276384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27" name="Oval 31">
            <a:extLst>
              <a:ext uri="{FF2B5EF4-FFF2-40B4-BE49-F238E27FC236}">
                <a16:creationId xmlns:a16="http://schemas.microsoft.com/office/drawing/2014/main" id="{991319E0-D85E-9549-B997-11CA57A5D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87" y="26939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8" name="Oval 32">
            <a:extLst>
              <a:ext uri="{FF2B5EF4-FFF2-40B4-BE49-F238E27FC236}">
                <a16:creationId xmlns:a16="http://schemas.microsoft.com/office/drawing/2014/main" id="{FD3E682D-6004-594E-B9D8-42B4C8DFC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9714" y="3119440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9" name="Oval 33">
            <a:extLst>
              <a:ext uri="{FF2B5EF4-FFF2-40B4-BE49-F238E27FC236}">
                <a16:creationId xmlns:a16="http://schemas.microsoft.com/office/drawing/2014/main" id="{4D888ABC-6A8D-4C42-B1C5-F5CF64341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5963" y="31099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0" name="Text Box 34">
            <a:extLst>
              <a:ext uri="{FF2B5EF4-FFF2-40B4-BE49-F238E27FC236}">
                <a16:creationId xmlns:a16="http://schemas.microsoft.com/office/drawing/2014/main" id="{301D61A7-3736-964B-BD92-4C93FFA18D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9890" y="2970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31" name="Freeform 35">
            <a:extLst>
              <a:ext uri="{FF2B5EF4-FFF2-40B4-BE49-F238E27FC236}">
                <a16:creationId xmlns:a16="http://schemas.microsoft.com/office/drawing/2014/main" id="{E04DF75A-7786-5241-BC55-85C7E8AE0D57}"/>
              </a:ext>
            </a:extLst>
          </p:cNvPr>
          <p:cNvSpPr>
            <a:spLocks/>
          </p:cNvSpPr>
          <p:nvPr/>
        </p:nvSpPr>
        <p:spPr bwMode="auto">
          <a:xfrm>
            <a:off x="7972427" y="2924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32" name="Text Box 36">
            <a:extLst>
              <a:ext uri="{FF2B5EF4-FFF2-40B4-BE49-F238E27FC236}">
                <a16:creationId xmlns:a16="http://schemas.microsoft.com/office/drawing/2014/main" id="{0E95D024-CBAB-0A45-B34E-C1C1C8136A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4061" y="2722565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33" name="Text Box 37">
            <a:extLst>
              <a:ext uri="{FF2B5EF4-FFF2-40B4-BE49-F238E27FC236}">
                <a16:creationId xmlns:a16="http://schemas.microsoft.com/office/drawing/2014/main" id="{C28C581A-292A-9748-BC3C-6763AEC96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1225" y="2574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1 node</a:t>
            </a:r>
          </a:p>
        </p:txBody>
      </p:sp>
      <p:sp>
        <p:nvSpPr>
          <p:cNvPr id="34" name="Text Box 38">
            <a:extLst>
              <a:ext uri="{FF2B5EF4-FFF2-40B4-BE49-F238E27FC236}">
                <a16:creationId xmlns:a16="http://schemas.microsoft.com/office/drawing/2014/main" id="{2BF7454D-0AE6-6043-B169-66CF6320B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2814" y="292893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35" name="Text Box 39">
            <a:extLst>
              <a:ext uri="{FF2B5EF4-FFF2-40B4-BE49-F238E27FC236}">
                <a16:creationId xmlns:a16="http://schemas.microsoft.com/office/drawing/2014/main" id="{E5B21818-A412-E342-A4F3-92E44E63E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2814" y="3340100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36" name="Text Box 40">
            <a:extLst>
              <a:ext uri="{FF2B5EF4-FFF2-40B4-BE49-F238E27FC236}">
                <a16:creationId xmlns:a16="http://schemas.microsoft.com/office/drawing/2014/main" id="{79FE324A-9C4C-9148-A4AC-B3E36ADA6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7102" y="496570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m</a:t>
            </a:r>
            <a:r>
              <a:rPr lang="en-US" dirty="0"/>
              <a:t> nodes</a:t>
            </a:r>
          </a:p>
        </p:txBody>
      </p:sp>
      <p:sp>
        <p:nvSpPr>
          <p:cNvPr id="37" name="Oval 41">
            <a:extLst>
              <a:ext uri="{FF2B5EF4-FFF2-40B4-BE49-F238E27FC236}">
                <a16:creationId xmlns:a16="http://schemas.microsoft.com/office/drawing/2014/main" id="{D2AD47AF-45D9-4043-8301-F66D5E245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0213" y="5235575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8" name="Oval 42">
            <a:extLst>
              <a:ext uri="{FF2B5EF4-FFF2-40B4-BE49-F238E27FC236}">
                <a16:creationId xmlns:a16="http://schemas.microsoft.com/office/drawing/2014/main" id="{FBEA7627-7A9C-0348-888D-B1C3D635C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3614" y="41592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39" name="AutoShape 45">
            <a:extLst>
              <a:ext uri="{FF2B5EF4-FFF2-40B4-BE49-F238E27FC236}">
                <a16:creationId xmlns:a16="http://schemas.microsoft.com/office/drawing/2014/main" id="{D560B685-F82F-244E-A6A6-3D7A4824C425}"/>
              </a:ext>
            </a:extLst>
          </p:cNvPr>
          <p:cNvSpPr>
            <a:spLocks/>
          </p:cNvSpPr>
          <p:nvPr/>
        </p:nvSpPr>
        <p:spPr bwMode="auto">
          <a:xfrm>
            <a:off x="6305551" y="2514603"/>
            <a:ext cx="265112" cy="2811463"/>
          </a:xfrm>
          <a:prstGeom prst="leftBrace">
            <a:avLst>
              <a:gd name="adj1" fmla="val 8837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40" name="Text Box 46">
            <a:extLst>
              <a:ext uri="{FF2B5EF4-FFF2-40B4-BE49-F238E27FC236}">
                <a16:creationId xmlns:a16="http://schemas.microsoft.com/office/drawing/2014/main" id="{CF04F8B0-29FA-EF4D-9A99-C83F21E45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576" y="3725865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m tiers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A3CCF21-14CA-1E44-BE05-1EB2D34B74E1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B886DE3A-BD29-FA45-BFB3-EBC1BE9E9EB7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 and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08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DFS Properties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50EA57A-009B-474B-998A-9E43950B61B5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Freeform 47">
            <a:extLst>
              <a:ext uri="{FF2B5EF4-FFF2-40B4-BE49-F238E27FC236}">
                <a16:creationId xmlns:a16="http://schemas.microsoft.com/office/drawing/2014/main" id="{EC156EC3-69BC-1B47-92AE-3FF34C10DCEF}"/>
              </a:ext>
            </a:extLst>
          </p:cNvPr>
          <p:cNvSpPr>
            <a:spLocks/>
          </p:cNvSpPr>
          <p:nvPr/>
        </p:nvSpPr>
        <p:spPr bwMode="auto">
          <a:xfrm>
            <a:off x="7348535" y="2003423"/>
            <a:ext cx="1906588" cy="2554288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0000"/>
              <a:gd name="connsiteY0" fmla="*/ 10000 h 10000"/>
              <a:gd name="connsiteX1" fmla="*/ 10000 w 10000"/>
              <a:gd name="connsiteY1" fmla="*/ 9975 h 10000"/>
              <a:gd name="connsiteX2" fmla="*/ 9018 w 10000"/>
              <a:gd name="connsiteY2" fmla="*/ 4388 h 10000"/>
              <a:gd name="connsiteX3" fmla="*/ 7619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10000" y="9975"/>
                </a:lnTo>
                <a:cubicBezTo>
                  <a:pt x="9806" y="8135"/>
                  <a:pt x="9212" y="6228"/>
                  <a:pt x="9018" y="4388"/>
                </a:cubicBezTo>
                <a:lnTo>
                  <a:pt x="7619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grpSp>
        <p:nvGrpSpPr>
          <p:cNvPr id="208" name="Group 27">
            <a:extLst>
              <a:ext uri="{FF2B5EF4-FFF2-40B4-BE49-F238E27FC236}">
                <a16:creationId xmlns:a16="http://schemas.microsoft.com/office/drawing/2014/main" id="{C0868F4B-3D5A-B748-9D8D-819B788EA9C3}"/>
              </a:ext>
            </a:extLst>
          </p:cNvPr>
          <p:cNvGrpSpPr>
            <a:grpSpLocks/>
          </p:cNvGrpSpPr>
          <p:nvPr/>
        </p:nvGrpSpPr>
        <p:grpSpPr bwMode="auto">
          <a:xfrm>
            <a:off x="6019800" y="1752601"/>
            <a:ext cx="5867400" cy="2900363"/>
            <a:chOff x="1328738" y="2012950"/>
            <a:chExt cx="5867400" cy="2900363"/>
          </a:xfrm>
        </p:grpSpPr>
        <p:sp>
          <p:nvSpPr>
            <p:cNvPr id="209" name="Freeform 30">
              <a:extLst>
                <a:ext uri="{FF2B5EF4-FFF2-40B4-BE49-F238E27FC236}">
                  <a16:creationId xmlns:a16="http://schemas.microsoft.com/office/drawing/2014/main" id="{D7EE784A-C86B-554F-B165-B6A2B0F00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888" y="2262188"/>
              <a:ext cx="2927350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Oval 31">
              <a:extLst>
                <a:ext uri="{FF2B5EF4-FFF2-40B4-BE49-F238E27FC236}">
                  <a16:creationId xmlns:a16="http://schemas.microsoft.com/office/drawing/2014/main" id="{26569B10-F6A2-874D-8FAC-F32C75293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0025" y="219233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1" name="Oval 32">
              <a:extLst>
                <a:ext uri="{FF2B5EF4-FFF2-40B4-BE49-F238E27FC236}">
                  <a16:creationId xmlns:a16="http://schemas.microsoft.com/office/drawing/2014/main" id="{F3895BD0-BB74-B24E-B943-815D2070F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8250" y="2617788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2" name="Oval 33">
              <a:extLst>
                <a:ext uri="{FF2B5EF4-FFF2-40B4-BE49-F238E27FC236}">
                  <a16:creationId xmlns:a16="http://schemas.microsoft.com/office/drawing/2014/main" id="{98043015-8BEE-8743-8156-A954F4C82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4500" y="260826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3" name="Text Box 34">
              <a:extLst>
                <a:ext uri="{FF2B5EF4-FFF2-40B4-BE49-F238E27FC236}">
                  <a16:creationId xmlns:a16="http://schemas.microsoft.com/office/drawing/2014/main" id="{C2326777-1CF2-5144-B743-A9882681B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8425" y="2468563"/>
              <a:ext cx="27463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214" name="Freeform 35">
              <a:extLst>
                <a:ext uri="{FF2B5EF4-FFF2-40B4-BE49-F238E27FC236}">
                  <a16:creationId xmlns:a16="http://schemas.microsoft.com/office/drawing/2014/main" id="{057249C9-ABDF-384F-B5A9-15811547C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963" y="2422525"/>
              <a:ext cx="444500" cy="88900"/>
            </a:xfrm>
            <a:custGeom>
              <a:avLst/>
              <a:gdLst>
                <a:gd name="T0" fmla="*/ 0 w 280"/>
                <a:gd name="T1" fmla="*/ 2147483647 h 56"/>
                <a:gd name="T2" fmla="*/ 2147483647 w 280"/>
                <a:gd name="T3" fmla="*/ 2147483647 h 56"/>
                <a:gd name="T4" fmla="*/ 2147483647 w 280"/>
                <a:gd name="T5" fmla="*/ 0 h 56"/>
                <a:gd name="T6" fmla="*/ 0 60000 65536"/>
                <a:gd name="T7" fmla="*/ 0 60000 65536"/>
                <a:gd name="T8" fmla="*/ 0 60000 65536"/>
                <a:gd name="T9" fmla="*/ 0 w 280"/>
                <a:gd name="T10" fmla="*/ 0 h 56"/>
                <a:gd name="T11" fmla="*/ 280 w 280"/>
                <a:gd name="T12" fmla="*/ 56 h 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0" h="56">
                  <a:moveTo>
                    <a:pt x="0" y="11"/>
                  </a:moveTo>
                  <a:cubicBezTo>
                    <a:pt x="52" y="33"/>
                    <a:pt x="104" y="56"/>
                    <a:pt x="151" y="54"/>
                  </a:cubicBezTo>
                  <a:cubicBezTo>
                    <a:pt x="198" y="52"/>
                    <a:pt x="239" y="26"/>
                    <a:pt x="280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Text Box 36">
              <a:extLst>
                <a:ext uri="{FF2B5EF4-FFF2-40B4-BE49-F238E27FC236}">
                  <a16:creationId xmlns:a16="http://schemas.microsoft.com/office/drawing/2014/main" id="{0D42D09B-C5E8-FC49-83C8-68F7F6ADED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2599" y="2220913"/>
              <a:ext cx="29845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</a:p>
          </p:txBody>
        </p:sp>
        <p:sp>
          <p:nvSpPr>
            <p:cNvPr id="216" name="Text Box 37">
              <a:extLst>
                <a:ext uri="{FF2B5EF4-FFF2-40B4-BE49-F238E27FC236}">
                  <a16:creationId xmlns:a16="http://schemas.microsoft.com/office/drawing/2014/main" id="{1CB07C73-3084-BC40-85FA-3175C4B2C8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9763" y="2073275"/>
              <a:ext cx="111918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 node</a:t>
              </a:r>
            </a:p>
          </p:txBody>
        </p:sp>
        <p:sp>
          <p:nvSpPr>
            <p:cNvPr id="217" name="Text Box 38">
              <a:extLst>
                <a:ext uri="{FF2B5EF4-FFF2-40B4-BE49-F238E27FC236}">
                  <a16:creationId xmlns:a16="http://schemas.microsoft.com/office/drawing/2014/main" id="{C8417DE1-6148-E644-A415-ADF058BB46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1350" y="2427287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 nodes</a:t>
              </a:r>
            </a:p>
          </p:txBody>
        </p:sp>
        <p:sp>
          <p:nvSpPr>
            <p:cNvPr id="218" name="Text Box 39">
              <a:extLst>
                <a:ext uri="{FF2B5EF4-FFF2-40B4-BE49-F238E27FC236}">
                  <a16:creationId xmlns:a16="http://schemas.microsoft.com/office/drawing/2014/main" id="{6F7CD018-E561-EA49-B038-B000E8A555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1350" y="2838450"/>
              <a:ext cx="111918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2</a:t>
              </a:r>
              <a:r>
                <a:rPr lang="en-US"/>
                <a:t> nodes</a:t>
              </a:r>
            </a:p>
          </p:txBody>
        </p:sp>
        <p:sp>
          <p:nvSpPr>
            <p:cNvPr id="219" name="Text Box 40">
              <a:extLst>
                <a:ext uri="{FF2B5EF4-FFF2-40B4-BE49-F238E27FC236}">
                  <a16:creationId xmlns:a16="http://schemas.microsoft.com/office/drawing/2014/main" id="{22742620-DFD9-6742-A995-1BFDC07771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5638" y="4464050"/>
              <a:ext cx="14605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b</a:t>
              </a:r>
              <a:r>
                <a:rPr lang="en-US" baseline="30000"/>
                <a:t>m</a:t>
              </a:r>
              <a:r>
                <a:rPr lang="en-US"/>
                <a:t> nodes</a:t>
              </a:r>
            </a:p>
          </p:txBody>
        </p:sp>
        <p:sp>
          <p:nvSpPr>
            <p:cNvPr id="220" name="Oval 41">
              <a:extLst>
                <a:ext uri="{FF2B5EF4-FFF2-40B4-BE49-F238E27FC236}">
                  <a16:creationId xmlns:a16="http://schemas.microsoft.com/office/drawing/2014/main" id="{7C7F51DE-C0B0-7748-BF9D-EC208A750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1" y="4733925"/>
              <a:ext cx="179387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1" name="AutoShape 45">
              <a:extLst>
                <a:ext uri="{FF2B5EF4-FFF2-40B4-BE49-F238E27FC236}">
                  <a16:creationId xmlns:a16="http://schemas.microsoft.com/office/drawing/2014/main" id="{BAF6DE8F-3B59-AD4E-AED4-A585DD2DF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4088" y="2012950"/>
              <a:ext cx="265112" cy="2811463"/>
            </a:xfrm>
            <a:prstGeom prst="leftBrace">
              <a:avLst>
                <a:gd name="adj1" fmla="val 8837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2" name="Text Box 46">
              <a:extLst>
                <a:ext uri="{FF2B5EF4-FFF2-40B4-BE49-F238E27FC236}">
                  <a16:creationId xmlns:a16="http://schemas.microsoft.com/office/drawing/2014/main" id="{B848B563-664D-B643-89E1-F7E47A7B67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28738" y="3224213"/>
              <a:ext cx="126523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m tiers</a:t>
              </a:r>
            </a:p>
          </p:txBody>
        </p:sp>
      </p:grpSp>
      <p:sp>
        <p:nvSpPr>
          <p:cNvPr id="223" name="Content Placeholder 29">
            <a:extLst>
              <a:ext uri="{FF2B5EF4-FFF2-40B4-BE49-F238E27FC236}">
                <a16:creationId xmlns:a16="http://schemas.microsoft.com/office/drawing/2014/main" id="{76960418-48F7-DD44-A1B7-D082A030D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366836"/>
            <a:ext cx="5461000" cy="472916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nodes DFS expand?</a:t>
            </a:r>
          </a:p>
          <a:p>
            <a:pPr lvl="1"/>
            <a:r>
              <a:rPr lang="en-US" sz="2000" dirty="0"/>
              <a:t>Some left prefix of the tree.</a:t>
            </a:r>
          </a:p>
          <a:p>
            <a:pPr lvl="1"/>
            <a:r>
              <a:rPr lang="en-US" sz="2000" dirty="0"/>
              <a:t>Could process the whole tree!</a:t>
            </a:r>
          </a:p>
          <a:p>
            <a:pPr lvl="1"/>
            <a:r>
              <a:rPr lang="en-US" sz="2000" dirty="0"/>
              <a:t>If m is finite,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Only has siblings on path to root, so O(</a:t>
            </a:r>
            <a:r>
              <a:rPr lang="en-US" sz="2000" dirty="0" err="1"/>
              <a:t>bm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m could be infinite, so only if we prevent cycles (more later)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No, it finds the “leftmost” solution, regardless of depth or cost</a:t>
            </a:r>
          </a:p>
          <a:p>
            <a:pPr lvl="1"/>
            <a:endParaRPr lang="en-US" sz="2000" dirty="0"/>
          </a:p>
        </p:txBody>
      </p:sp>
      <p:sp>
        <p:nvSpPr>
          <p:cNvPr id="224" name="Freeform 47">
            <a:extLst>
              <a:ext uri="{FF2B5EF4-FFF2-40B4-BE49-F238E27FC236}">
                <a16:creationId xmlns:a16="http://schemas.microsoft.com/office/drawing/2014/main" id="{15FF175A-C565-A240-869E-CC678AFC5B16}"/>
              </a:ext>
            </a:extLst>
          </p:cNvPr>
          <p:cNvSpPr>
            <a:spLocks/>
          </p:cNvSpPr>
          <p:nvPr/>
        </p:nvSpPr>
        <p:spPr bwMode="auto">
          <a:xfrm>
            <a:off x="7389813" y="2057317"/>
            <a:ext cx="1373163" cy="2478171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8335" y="9974"/>
                </a:lnTo>
                <a:cubicBezTo>
                  <a:pt x="8174" y="8078"/>
                  <a:pt x="9052" y="6201"/>
                  <a:pt x="8890" y="4305"/>
                </a:cubicBezTo>
                <a:lnTo>
                  <a:pt x="10000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5" name="Freeform 47">
            <a:extLst>
              <a:ext uri="{FF2B5EF4-FFF2-40B4-BE49-F238E27FC236}">
                <a16:creationId xmlns:a16="http://schemas.microsoft.com/office/drawing/2014/main" id="{33964036-8D38-AD41-BDE5-1A14DC5D9C9D}"/>
              </a:ext>
            </a:extLst>
          </p:cNvPr>
          <p:cNvSpPr>
            <a:spLocks/>
          </p:cNvSpPr>
          <p:nvPr/>
        </p:nvSpPr>
        <p:spPr bwMode="auto">
          <a:xfrm>
            <a:off x="7389840" y="2057403"/>
            <a:ext cx="1373179" cy="2514599"/>
          </a:xfrm>
          <a:custGeom>
            <a:avLst/>
            <a:gdLst>
              <a:gd name="T0" fmla="*/ 0 w 1201"/>
              <a:gd name="T1" fmla="*/ 2147483647 h 1609"/>
              <a:gd name="T2" fmla="*/ 2147483647 w 1201"/>
              <a:gd name="T3" fmla="*/ 2147483647 h 1609"/>
              <a:gd name="T4" fmla="*/ 2147483647 w 1201"/>
              <a:gd name="T5" fmla="*/ 2147483647 h 1609"/>
              <a:gd name="T6" fmla="*/ 2147483647 w 1201"/>
              <a:gd name="T7" fmla="*/ 0 h 1609"/>
              <a:gd name="T8" fmla="*/ 0 w 1201"/>
              <a:gd name="T9" fmla="*/ 2147483647 h 16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1"/>
              <a:gd name="T16" fmla="*/ 0 h 1609"/>
              <a:gd name="T17" fmla="*/ 1201 w 1201"/>
              <a:gd name="T18" fmla="*/ 1609 h 1609"/>
              <a:gd name="connsiteX0" fmla="*/ 0 w 11997"/>
              <a:gd name="connsiteY0" fmla="*/ 9702 h 9702"/>
              <a:gd name="connsiteX1" fmla="*/ 10000 w 11997"/>
              <a:gd name="connsiteY1" fmla="*/ 9677 h 9702"/>
              <a:gd name="connsiteX2" fmla="*/ 9417 w 11997"/>
              <a:gd name="connsiteY2" fmla="*/ 4158 h 9702"/>
              <a:gd name="connsiteX3" fmla="*/ 11997 w 11997"/>
              <a:gd name="connsiteY3" fmla="*/ 0 h 9702"/>
              <a:gd name="connsiteX4" fmla="*/ 0 w 11997"/>
              <a:gd name="connsiteY4" fmla="*/ 9702 h 9702"/>
              <a:gd name="connsiteX0" fmla="*/ 0 w 10000"/>
              <a:gd name="connsiteY0" fmla="*/ 10000 h 10000"/>
              <a:gd name="connsiteX1" fmla="*/ 8335 w 10000"/>
              <a:gd name="connsiteY1" fmla="*/ 9974 h 10000"/>
              <a:gd name="connsiteX2" fmla="*/ 8890 w 10000"/>
              <a:gd name="connsiteY2" fmla="*/ 4305 h 10000"/>
              <a:gd name="connsiteX3" fmla="*/ 10000 w 10000"/>
              <a:gd name="connsiteY3" fmla="*/ 0 h 10000"/>
              <a:gd name="connsiteX4" fmla="*/ 0 w 10000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8890 w 16352"/>
              <a:gd name="connsiteY2" fmla="*/ 4305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000"/>
              <a:gd name="connsiteX1" fmla="*/ 8335 w 16352"/>
              <a:gd name="connsiteY1" fmla="*/ 9974 h 10000"/>
              <a:gd name="connsiteX2" fmla="*/ 10907 w 16352"/>
              <a:gd name="connsiteY2" fmla="*/ 4612 h 10000"/>
              <a:gd name="connsiteX3" fmla="*/ 16352 w 16352"/>
              <a:gd name="connsiteY3" fmla="*/ 0 h 10000"/>
              <a:gd name="connsiteX4" fmla="*/ 0 w 16352"/>
              <a:gd name="connsiteY4" fmla="*/ 10000 h 10000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  <a:gd name="connsiteX0" fmla="*/ 0 w 16352"/>
              <a:gd name="connsiteY0" fmla="*/ 10000 h 10147"/>
              <a:gd name="connsiteX1" fmla="*/ 6370 w 16352"/>
              <a:gd name="connsiteY1" fmla="*/ 10147 h 10147"/>
              <a:gd name="connsiteX2" fmla="*/ 10907 w 16352"/>
              <a:gd name="connsiteY2" fmla="*/ 4612 h 10147"/>
              <a:gd name="connsiteX3" fmla="*/ 16352 w 16352"/>
              <a:gd name="connsiteY3" fmla="*/ 0 h 10147"/>
              <a:gd name="connsiteX4" fmla="*/ 0 w 16352"/>
              <a:gd name="connsiteY4" fmla="*/ 10000 h 1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2" h="10147">
                <a:moveTo>
                  <a:pt x="0" y="10000"/>
                </a:moveTo>
                <a:lnTo>
                  <a:pt x="6370" y="10147"/>
                </a:lnTo>
                <a:cubicBezTo>
                  <a:pt x="6209" y="8251"/>
                  <a:pt x="8940" y="7679"/>
                  <a:pt x="10907" y="4612"/>
                </a:cubicBezTo>
                <a:lnTo>
                  <a:pt x="16352" y="0"/>
                </a:lnTo>
                <a:lnTo>
                  <a:pt x="0" y="1000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6" name="Oval 41">
            <a:extLst>
              <a:ext uri="{FF2B5EF4-FFF2-40B4-BE49-F238E27FC236}">
                <a16:creationId xmlns:a16="http://schemas.microsoft.com/office/drawing/2014/main" id="{AB25ED9A-98F1-2E4A-B9CD-A3954B431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1813" y="3429002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8" name="Content Placeholder 2">
            <a:extLst>
              <a:ext uri="{FF2B5EF4-FFF2-40B4-BE49-F238E27FC236}">
                <a16:creationId xmlns:a16="http://schemas.microsoft.com/office/drawing/2014/main" id="{9751D1D7-49EB-C445-A081-162169AC6D9E}"/>
              </a:ext>
            </a:extLst>
          </p:cNvPr>
          <p:cNvSpPr txBox="1">
            <a:spLocks/>
          </p:cNvSpPr>
          <p:nvPr/>
        </p:nvSpPr>
        <p:spPr>
          <a:xfrm>
            <a:off x="8902533" y="6365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 and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14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 animBg="1"/>
      <p:bldP spid="224" grpId="0" animBg="1"/>
      <p:bldP spid="224" grpId="1" animBg="1"/>
      <p:bldP spid="225" grpId="0" animBg="1"/>
      <p:bldP spid="225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33600" y="457200"/>
            <a:ext cx="7802880" cy="5852160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Breadth-First Properties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A9B3057-0B46-A14C-90C4-B53B2636731D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719635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BFS Properties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7DF6A87-544D-094E-87F3-DB87C6D79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150EA57A-009B-474B-998A-9E43950B61B5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64">
            <a:extLst>
              <a:ext uri="{FF2B5EF4-FFF2-40B4-BE49-F238E27FC236}">
                <a16:creationId xmlns:a16="http://schemas.microsoft.com/office/drawing/2014/main" id="{7D0FD418-BEBA-7A44-9612-556117BE2C2F}"/>
              </a:ext>
            </a:extLst>
          </p:cNvPr>
          <p:cNvSpPr>
            <a:spLocks/>
          </p:cNvSpPr>
          <p:nvPr/>
        </p:nvSpPr>
        <p:spPr bwMode="auto">
          <a:xfrm>
            <a:off x="8526461" y="2038351"/>
            <a:ext cx="541339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A09D77A8-3C58-A04E-B0B5-BE9E1CF5859C}"/>
              </a:ext>
            </a:extLst>
          </p:cNvPr>
          <p:cNvSpPr>
            <a:spLocks/>
          </p:cNvSpPr>
          <p:nvPr/>
        </p:nvSpPr>
        <p:spPr bwMode="auto">
          <a:xfrm>
            <a:off x="7939088" y="2020890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9" name="Freeform 4">
            <a:extLst>
              <a:ext uri="{FF2B5EF4-FFF2-40B4-BE49-F238E27FC236}">
                <a16:creationId xmlns:a16="http://schemas.microsoft.com/office/drawing/2014/main" id="{ED7031FF-F18F-8346-AC91-33DE395841C4}"/>
              </a:ext>
            </a:extLst>
          </p:cNvPr>
          <p:cNvSpPr>
            <a:spLocks/>
          </p:cNvSpPr>
          <p:nvPr/>
        </p:nvSpPr>
        <p:spPr bwMode="auto">
          <a:xfrm>
            <a:off x="8077200" y="2038349"/>
            <a:ext cx="1447800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395C9578-897C-BF4A-8C1F-9209C51AC5B8}"/>
              </a:ext>
            </a:extLst>
          </p:cNvPr>
          <p:cNvSpPr>
            <a:spLocks/>
          </p:cNvSpPr>
          <p:nvPr/>
        </p:nvSpPr>
        <p:spPr bwMode="auto">
          <a:xfrm>
            <a:off x="8305803" y="2038349"/>
            <a:ext cx="990599" cy="781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1" name="Content Placeholder 37">
            <a:extLst>
              <a:ext uri="{FF2B5EF4-FFF2-40B4-BE49-F238E27FC236}">
                <a16:creationId xmlns:a16="http://schemas.microsoft.com/office/drawing/2014/main" id="{91D28001-1DC6-1D47-A095-6BC89ED65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3"/>
            <a:ext cx="5689600" cy="4729164"/>
          </a:xfrm>
        </p:spPr>
        <p:txBody>
          <a:bodyPr/>
          <a:lstStyle/>
          <a:p>
            <a:r>
              <a:rPr lang="en-US" sz="2400" dirty="0"/>
              <a:t>What nodes does BFS expand?</a:t>
            </a:r>
          </a:p>
          <a:p>
            <a:pPr lvl="1"/>
            <a:r>
              <a:rPr lang="en-US" sz="2000" dirty="0"/>
              <a:t>Processes all nodes above shallowest solution</a:t>
            </a:r>
          </a:p>
          <a:p>
            <a:pPr lvl="1"/>
            <a:r>
              <a:rPr lang="en-US" sz="2000" dirty="0"/>
              <a:t>Let depth of shallowest solution be s</a:t>
            </a:r>
          </a:p>
          <a:p>
            <a:pPr lvl="1"/>
            <a:r>
              <a:rPr lang="en-US" sz="2000" dirty="0"/>
              <a:t>Search takes time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baseline="30000" dirty="0" err="1"/>
              <a:t>s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s must be finite if a solution exists, so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Only if costs are all 1 (more on costs later)</a:t>
            </a:r>
          </a:p>
          <a:p>
            <a:endParaRPr lang="en-US" dirty="0"/>
          </a:p>
        </p:txBody>
      </p:sp>
      <p:sp>
        <p:nvSpPr>
          <p:cNvPr id="32" name="Freeform 38">
            <a:extLst>
              <a:ext uri="{FF2B5EF4-FFF2-40B4-BE49-F238E27FC236}">
                <a16:creationId xmlns:a16="http://schemas.microsoft.com/office/drawing/2014/main" id="{0BE01811-A61E-2F43-9853-F5F7F81EA8D8}"/>
              </a:ext>
            </a:extLst>
          </p:cNvPr>
          <p:cNvSpPr>
            <a:spLocks/>
          </p:cNvSpPr>
          <p:nvPr/>
        </p:nvSpPr>
        <p:spPr bwMode="auto">
          <a:xfrm>
            <a:off x="7346954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3" name="Oval 39">
            <a:extLst>
              <a:ext uri="{FF2B5EF4-FFF2-40B4-BE49-F238E27FC236}">
                <a16:creationId xmlns:a16="http://schemas.microsoft.com/office/drawing/2014/main" id="{340751C4-D7C5-B240-9A42-2CCC4F221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090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4" name="Oval 40">
            <a:extLst>
              <a:ext uri="{FF2B5EF4-FFF2-40B4-BE49-F238E27FC236}">
                <a16:creationId xmlns:a16="http://schemas.microsoft.com/office/drawing/2014/main" id="{132AFD32-A085-D14D-A74C-221FEB33C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9314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5" name="Oval 41">
            <a:extLst>
              <a:ext uri="{FF2B5EF4-FFF2-40B4-BE49-F238E27FC236}">
                <a16:creationId xmlns:a16="http://schemas.microsoft.com/office/drawing/2014/main" id="{BE14EDDB-347A-204C-8409-C31217ACF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455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6" name="Text Box 42">
            <a:extLst>
              <a:ext uri="{FF2B5EF4-FFF2-40B4-BE49-F238E27FC236}">
                <a16:creationId xmlns:a16="http://schemas.microsoft.com/office/drawing/2014/main" id="{D6556CF4-52F2-6C41-A3D0-9B00637A7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9491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37" name="Freeform 43">
            <a:extLst>
              <a:ext uri="{FF2B5EF4-FFF2-40B4-BE49-F238E27FC236}">
                <a16:creationId xmlns:a16="http://schemas.microsoft.com/office/drawing/2014/main" id="{1C036C77-3134-114B-8ACE-84DA277008A7}"/>
              </a:ext>
            </a:extLst>
          </p:cNvPr>
          <p:cNvSpPr>
            <a:spLocks/>
          </p:cNvSpPr>
          <p:nvPr/>
        </p:nvSpPr>
        <p:spPr bwMode="auto">
          <a:xfrm>
            <a:off x="8582026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38" name="Text Box 44">
            <a:extLst>
              <a:ext uri="{FF2B5EF4-FFF2-40B4-BE49-F238E27FC236}">
                <a16:creationId xmlns:a16="http://schemas.microsoft.com/office/drawing/2014/main" id="{C96FA602-7F1B-AC4A-B496-5DB73D9C9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3664" y="196056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39" name="Text Box 45">
            <a:extLst>
              <a:ext uri="{FF2B5EF4-FFF2-40B4-BE49-F238E27FC236}">
                <a16:creationId xmlns:a16="http://schemas.microsoft.com/office/drawing/2014/main" id="{07524691-26E6-4146-A067-A955BB126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0828" y="1812926"/>
            <a:ext cx="111918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1 node</a:t>
            </a:r>
          </a:p>
        </p:txBody>
      </p:sp>
      <p:sp>
        <p:nvSpPr>
          <p:cNvPr id="40" name="Text Box 46">
            <a:extLst>
              <a:ext uri="{FF2B5EF4-FFF2-40B4-BE49-F238E27FC236}">
                <a16:creationId xmlns:a16="http://schemas.microsoft.com/office/drawing/2014/main" id="{E3373977-5A1F-5443-A82E-A62BFE8074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2414" y="2166935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 nodes</a:t>
            </a:r>
          </a:p>
        </p:txBody>
      </p:sp>
      <p:sp>
        <p:nvSpPr>
          <p:cNvPr id="41" name="Text Box 47">
            <a:extLst>
              <a:ext uri="{FF2B5EF4-FFF2-40B4-BE49-F238E27FC236}">
                <a16:creationId xmlns:a16="http://schemas.microsoft.com/office/drawing/2014/main" id="{87919F5C-3BEB-3041-97CF-519136C1C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2414" y="2578097"/>
            <a:ext cx="1119188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2</a:t>
            </a:r>
            <a:r>
              <a:rPr lang="en-US"/>
              <a:t> nodes</a:t>
            </a:r>
          </a:p>
        </p:txBody>
      </p:sp>
      <p:sp>
        <p:nvSpPr>
          <p:cNvPr id="42" name="Text Box 48">
            <a:extLst>
              <a:ext uri="{FF2B5EF4-FFF2-40B4-BE49-F238E27FC236}">
                <a16:creationId xmlns:a16="http://schemas.microsoft.com/office/drawing/2014/main" id="{54210A01-7DCE-B44A-AF08-F6DEDC0870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6702" y="4203699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  <a:r>
              <a:rPr lang="en-US" baseline="30000"/>
              <a:t>m</a:t>
            </a:r>
            <a:r>
              <a:rPr lang="en-US"/>
              <a:t> nodes</a:t>
            </a:r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90993D25-174F-0E4D-B0CE-8AFD84584C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07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44" name="Oval 50">
            <a:extLst>
              <a:ext uri="{FF2B5EF4-FFF2-40B4-BE49-F238E27FC236}">
                <a16:creationId xmlns:a16="http://schemas.microsoft.com/office/drawing/2014/main" id="{CB89206F-930E-9B4D-A2DC-2CE399DF5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214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45" name="Oval 51">
            <a:extLst>
              <a:ext uri="{FF2B5EF4-FFF2-40B4-BE49-F238E27FC236}">
                <a16:creationId xmlns:a16="http://schemas.microsoft.com/office/drawing/2014/main" id="{DDBD4624-02F2-4F49-9521-4919F5C0A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37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46" name="AutoShape 55">
            <a:extLst>
              <a:ext uri="{FF2B5EF4-FFF2-40B4-BE49-F238E27FC236}">
                <a16:creationId xmlns:a16="http://schemas.microsoft.com/office/drawing/2014/main" id="{630CBBEE-76A1-5143-BB4A-16B6986BE074}"/>
              </a:ext>
            </a:extLst>
          </p:cNvPr>
          <p:cNvSpPr>
            <a:spLocks/>
          </p:cNvSpPr>
          <p:nvPr/>
        </p:nvSpPr>
        <p:spPr bwMode="auto">
          <a:xfrm>
            <a:off x="6915149" y="1752602"/>
            <a:ext cx="265112" cy="1684337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47" name="Text Box 56">
            <a:extLst>
              <a:ext uri="{FF2B5EF4-FFF2-40B4-BE49-F238E27FC236}">
                <a16:creationId xmlns:a16="http://schemas.microsoft.com/office/drawing/2014/main" id="{DB6B4C53-6E08-9C41-94CA-5BF7E83AE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3" y="2392362"/>
            <a:ext cx="126523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 tiers</a:t>
            </a:r>
          </a:p>
        </p:txBody>
      </p:sp>
      <p:sp>
        <p:nvSpPr>
          <p:cNvPr id="48" name="Text Box 61">
            <a:extLst>
              <a:ext uri="{FF2B5EF4-FFF2-40B4-BE49-F238E27FC236}">
                <a16:creationId xmlns:a16="http://schemas.microsoft.com/office/drawing/2014/main" id="{AE4CBB5B-BE19-FE40-93F7-96E397485A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1302" y="3179762"/>
            <a:ext cx="1460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/>
              <a:t>b</a:t>
            </a:r>
            <a:r>
              <a:rPr lang="en-US" baseline="30000" dirty="0" err="1"/>
              <a:t>s</a:t>
            </a:r>
            <a:r>
              <a:rPr lang="en-US" dirty="0"/>
              <a:t> nodes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9CA8E559-B7E1-2544-A648-F2BD1C65CFAE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 and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98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0" grpId="1" animBg="1"/>
      <p:bldP spid="46" grpId="0" animBg="1"/>
      <p:bldP spid="47" grpId="0"/>
      <p:bldP spid="4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DFS vs BFS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6E38753-9463-054D-8AD2-F628B49C3C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4069" y="1064417"/>
            <a:ext cx="8813800" cy="5224087"/>
          </a:xfrm>
        </p:spPr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When will BFS outperform DFS?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r>
              <a:rPr lang="en-US" dirty="0"/>
              <a:t>When will DFS outperform BFS?</a:t>
            </a:r>
          </a:p>
        </p:txBody>
      </p:sp>
    </p:spTree>
    <p:extLst>
      <p:ext uri="{BB962C8B-B14F-4D97-AF65-F5344CB8AC3E}">
        <p14:creationId xmlns:p14="http://schemas.microsoft.com/office/powerpoint/2010/main" val="3269741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Objectives for Today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C1CF377-02C4-5A44-B919-65CD6BFF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82" y="1294454"/>
            <a:ext cx="5437340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More on Reflex and other agents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Define a search problem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Uninformed Search Methods: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Depth-first search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Breadth-first search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Iterative Deeping Search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Uniform-Cost search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pic>
        <p:nvPicPr>
          <p:cNvPr id="21" name="Picture 1">
            <a:extLst>
              <a:ext uri="{FF2B5EF4-FFF2-40B4-BE49-F238E27FC236}">
                <a16:creationId xmlns:a16="http://schemas.microsoft.com/office/drawing/2014/main" id="{B225E30F-2AF7-F14E-A341-FE5F8DA6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8420" y="949036"/>
            <a:ext cx="5791198" cy="4343399"/>
          </a:xfrm>
          <a:prstGeom prst="rect">
            <a:avLst/>
          </a:prstGeom>
          <a:noFill/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4008516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Visualize Search</a:t>
            </a:r>
          </a:p>
        </p:txBody>
      </p:sp>
      <p:pic>
        <p:nvPicPr>
          <p:cNvPr id="4" name="MazeWater-DFS.mp4" descr="MazeWater-DFS.mp4">
            <a:hlinkClick r:id="" action="ppaction://media"/>
            <a:extLst>
              <a:ext uri="{FF2B5EF4-FFF2-40B4-BE49-F238E27FC236}">
                <a16:creationId xmlns:a16="http://schemas.microsoft.com/office/drawing/2014/main" id="{0A6B568F-7505-5742-8737-2A8452F9E2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203165"/>
            <a:ext cx="5547205" cy="4100604"/>
          </a:xfrm>
          <a:prstGeom prst="rect">
            <a:avLst/>
          </a:prstGeom>
        </p:spPr>
      </p:pic>
      <p:pic>
        <p:nvPicPr>
          <p:cNvPr id="7" name="MazeWater-BFS.mp4" descr="MazeWater-BFS.mp4">
            <a:hlinkClick r:id="" action="ppaction://media"/>
            <a:extLst>
              <a:ext uri="{FF2B5EF4-FFF2-40B4-BE49-F238E27FC236}">
                <a16:creationId xmlns:a16="http://schemas.microsoft.com/office/drawing/2014/main" id="{9580E92A-209D-3A4C-A9F6-F26F7A35057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22711" y="1203165"/>
            <a:ext cx="5547206" cy="4100604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04C01B92-7C0E-6440-AB0F-129E7DAC353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43867"/>
            <a:ext cx="554720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DFS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6379F6-690F-224E-BA9A-57D2E88D05FE}"/>
              </a:ext>
            </a:extLst>
          </p:cNvPr>
          <p:cNvSpPr txBox="1">
            <a:spLocks noChangeArrowheads="1"/>
          </p:cNvSpPr>
          <p:nvPr/>
        </p:nvSpPr>
        <p:spPr>
          <a:xfrm>
            <a:off x="6422711" y="5303769"/>
            <a:ext cx="5547205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BFS</a:t>
            </a:r>
          </a:p>
        </p:txBody>
      </p:sp>
    </p:spTree>
    <p:extLst>
      <p:ext uri="{BB962C8B-B14F-4D97-AF65-F5344CB8AC3E}">
        <p14:creationId xmlns:p14="http://schemas.microsoft.com/office/powerpoint/2010/main" val="18948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Iterative Deeping Search (IDS)</a:t>
            </a:r>
          </a:p>
        </p:txBody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EC1D0E3C-FF0E-424D-BACE-8372E2FECA27}"/>
              </a:ext>
            </a:extLst>
          </p:cNvPr>
          <p:cNvSpPr>
            <a:spLocks/>
          </p:cNvSpPr>
          <p:nvPr/>
        </p:nvSpPr>
        <p:spPr bwMode="auto">
          <a:xfrm>
            <a:off x="9250359" y="2112965"/>
            <a:ext cx="965200" cy="82867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F4B03A82-7B70-634C-B77F-FEF0AD5EC569}"/>
              </a:ext>
            </a:extLst>
          </p:cNvPr>
          <p:cNvSpPr>
            <a:spLocks/>
          </p:cNvSpPr>
          <p:nvPr/>
        </p:nvSpPr>
        <p:spPr bwMode="auto">
          <a:xfrm>
            <a:off x="8866184" y="2112968"/>
            <a:ext cx="1725613" cy="1470025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7F76CAD8-85AA-6144-90DA-4409777ACEA8}"/>
              </a:ext>
            </a:extLst>
          </p:cNvPr>
          <p:cNvSpPr>
            <a:spLocks/>
          </p:cNvSpPr>
          <p:nvPr/>
        </p:nvSpPr>
        <p:spPr bwMode="auto">
          <a:xfrm>
            <a:off x="9070978" y="2119313"/>
            <a:ext cx="1323975" cy="1162051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1" name="Freeform 55">
            <a:extLst>
              <a:ext uri="{FF2B5EF4-FFF2-40B4-BE49-F238E27FC236}">
                <a16:creationId xmlns:a16="http://schemas.microsoft.com/office/drawing/2014/main" id="{68989C86-AF54-5146-B374-FB25E717C4CF}"/>
              </a:ext>
            </a:extLst>
          </p:cNvPr>
          <p:cNvSpPr>
            <a:spLocks/>
          </p:cNvSpPr>
          <p:nvPr/>
        </p:nvSpPr>
        <p:spPr bwMode="auto">
          <a:xfrm>
            <a:off x="8274051" y="2093912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2" name="Oval 56">
            <a:extLst>
              <a:ext uri="{FF2B5EF4-FFF2-40B4-BE49-F238E27FC236}">
                <a16:creationId xmlns:a16="http://schemas.microsoft.com/office/drawing/2014/main" id="{62E8D4AC-A505-BF4B-A221-E6D9E37EC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8187" y="2024063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3" name="Oval 57">
            <a:extLst>
              <a:ext uri="{FF2B5EF4-FFF2-40B4-BE49-F238E27FC236}">
                <a16:creationId xmlns:a16="http://schemas.microsoft.com/office/drawing/2014/main" id="{2AEE98BD-7BAD-9D4E-AA29-419A1812B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6411" y="2449515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4" name="Oval 58">
            <a:extLst>
              <a:ext uri="{FF2B5EF4-FFF2-40B4-BE49-F238E27FC236}">
                <a16:creationId xmlns:a16="http://schemas.microsoft.com/office/drawing/2014/main" id="{4636C89A-656B-D74B-8D6A-BBCB9909E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2659" y="2439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5" name="Text Box 59">
            <a:extLst>
              <a:ext uri="{FF2B5EF4-FFF2-40B4-BE49-F238E27FC236}">
                <a16:creationId xmlns:a16="http://schemas.microsoft.com/office/drawing/2014/main" id="{6B959DA9-0FEF-0B42-94D5-B6E76BB75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6589" y="2300291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6" name="Freeform 60">
            <a:extLst>
              <a:ext uri="{FF2B5EF4-FFF2-40B4-BE49-F238E27FC236}">
                <a16:creationId xmlns:a16="http://schemas.microsoft.com/office/drawing/2014/main" id="{467255CA-5782-4C45-B01D-506D710A82D0}"/>
              </a:ext>
            </a:extLst>
          </p:cNvPr>
          <p:cNvSpPr>
            <a:spLocks/>
          </p:cNvSpPr>
          <p:nvPr/>
        </p:nvSpPr>
        <p:spPr bwMode="auto">
          <a:xfrm>
            <a:off x="9509123" y="22542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17" name="Text Box 61">
            <a:extLst>
              <a:ext uri="{FF2B5EF4-FFF2-40B4-BE49-F238E27FC236}">
                <a16:creationId xmlns:a16="http://schemas.microsoft.com/office/drawing/2014/main" id="{E5C85652-8283-4745-9A74-88FB735984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0761" y="2052639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8" name="Oval 62">
            <a:extLst>
              <a:ext uri="{FF2B5EF4-FFF2-40B4-BE49-F238E27FC236}">
                <a16:creationId xmlns:a16="http://schemas.microsoft.com/office/drawing/2014/main" id="{57A4CCC9-C0AF-FE46-B1A4-D8EFA6BB3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0311" y="3489325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19" name="Freeform 64">
            <a:extLst>
              <a:ext uri="{FF2B5EF4-FFF2-40B4-BE49-F238E27FC236}">
                <a16:creationId xmlns:a16="http://schemas.microsoft.com/office/drawing/2014/main" id="{88961131-78DD-4C4A-B0AB-2C60B21075A4}"/>
              </a:ext>
            </a:extLst>
          </p:cNvPr>
          <p:cNvSpPr>
            <a:spLocks/>
          </p:cNvSpPr>
          <p:nvPr/>
        </p:nvSpPr>
        <p:spPr bwMode="auto">
          <a:xfrm>
            <a:off x="9472614" y="2119315"/>
            <a:ext cx="511175" cy="419100"/>
          </a:xfrm>
          <a:custGeom>
            <a:avLst/>
            <a:gdLst>
              <a:gd name="T0" fmla="*/ 2147483647 w 1087"/>
              <a:gd name="T1" fmla="*/ 0 h 926"/>
              <a:gd name="T2" fmla="*/ 0 w 1087"/>
              <a:gd name="T3" fmla="*/ 2147483647 h 926"/>
              <a:gd name="T4" fmla="*/ 2147483647 w 1087"/>
              <a:gd name="T5" fmla="*/ 2147483647 h 926"/>
              <a:gd name="T6" fmla="*/ 2147483647 w 1087"/>
              <a:gd name="T7" fmla="*/ 0 h 926"/>
              <a:gd name="T8" fmla="*/ 0 60000 65536"/>
              <a:gd name="T9" fmla="*/ 0 60000 65536"/>
              <a:gd name="T10" fmla="*/ 0 60000 65536"/>
              <a:gd name="T11" fmla="*/ 0 60000 65536"/>
              <a:gd name="T12" fmla="*/ 0 w 1087"/>
              <a:gd name="T13" fmla="*/ 0 h 926"/>
              <a:gd name="T14" fmla="*/ 1087 w 1087"/>
              <a:gd name="T15" fmla="*/ 926 h 9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7" h="926">
                <a:moveTo>
                  <a:pt x="538" y="0"/>
                </a:moveTo>
                <a:lnTo>
                  <a:pt x="0" y="926"/>
                </a:lnTo>
                <a:lnTo>
                  <a:pt x="1087" y="926"/>
                </a:lnTo>
                <a:lnTo>
                  <a:pt x="538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0" name="Content Placeholder 29">
            <a:extLst>
              <a:ext uri="{FF2B5EF4-FFF2-40B4-BE49-F238E27FC236}">
                <a16:creationId xmlns:a16="http://schemas.microsoft.com/office/drawing/2014/main" id="{985BAB5C-E31A-1A40-9E05-6B6794029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3"/>
            <a:ext cx="6908800" cy="4729164"/>
          </a:xfrm>
        </p:spPr>
        <p:txBody>
          <a:bodyPr/>
          <a:lstStyle/>
          <a:p>
            <a:r>
              <a:rPr lang="en-US" sz="2800" dirty="0"/>
              <a:t>Idea: get DFS’s space advantage with BFS’s time / shallow-solution advantages</a:t>
            </a:r>
          </a:p>
          <a:p>
            <a:pPr lvl="1"/>
            <a:r>
              <a:rPr lang="en-US" sz="2400" dirty="0"/>
              <a:t>Run a DFS with depth limit 1.  If no solution…</a:t>
            </a:r>
          </a:p>
          <a:p>
            <a:pPr lvl="1"/>
            <a:r>
              <a:rPr lang="en-US" sz="2400" dirty="0"/>
              <a:t>Run a DFS with depth limit 2.  If no solution…</a:t>
            </a:r>
          </a:p>
          <a:p>
            <a:pPr lvl="1"/>
            <a:r>
              <a:rPr lang="en-US" sz="2400" dirty="0"/>
              <a:t>Run a DFS with depth limit 3.  …..</a:t>
            </a:r>
          </a:p>
          <a:p>
            <a:pPr lvl="1"/>
            <a:endParaRPr lang="en-US" sz="2400" dirty="0"/>
          </a:p>
          <a:p>
            <a:r>
              <a:rPr lang="en-US" sz="2800" dirty="0"/>
              <a:t>Isn’t that wastefully redundant?</a:t>
            </a:r>
          </a:p>
          <a:p>
            <a:pPr lvl="1"/>
            <a:r>
              <a:rPr lang="en-US" sz="2400" dirty="0"/>
              <a:t>Generally, most work happens in the lowest level searched, so not so bad!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8146AB2-DDCD-9C49-86A1-D58E89F18450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 and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96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Cost-Sensitive Search</a:t>
            </a: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ECD88026-2797-D743-88E7-8886946FF09A}"/>
              </a:ext>
            </a:extLst>
          </p:cNvPr>
          <p:cNvGrpSpPr>
            <a:grpSpLocks/>
          </p:cNvGrpSpPr>
          <p:nvPr/>
        </p:nvGrpSpPr>
        <p:grpSpPr bwMode="auto">
          <a:xfrm>
            <a:off x="2597149" y="1371603"/>
            <a:ext cx="6699251" cy="3840163"/>
            <a:chOff x="768" y="720"/>
            <a:chExt cx="4176" cy="2304"/>
          </a:xfrm>
        </p:grpSpPr>
        <p:grpSp>
          <p:nvGrpSpPr>
            <p:cNvPr id="9" name="Group 5">
              <a:extLst>
                <a:ext uri="{FF2B5EF4-FFF2-40B4-BE49-F238E27FC236}">
                  <a16:creationId xmlns:a16="http://schemas.microsoft.com/office/drawing/2014/main" id="{DD5AE58E-F591-E843-9B7C-4DB6357985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720"/>
              <a:ext cx="4176" cy="2304"/>
              <a:chOff x="336" y="576"/>
              <a:chExt cx="4848" cy="2784"/>
            </a:xfrm>
          </p:grpSpPr>
          <p:sp>
            <p:nvSpPr>
              <p:cNvPr id="28" name="AutoShape 6">
                <a:extLst>
                  <a:ext uri="{FF2B5EF4-FFF2-40B4-BE49-F238E27FC236}">
                    <a16:creationId xmlns:a16="http://schemas.microsoft.com/office/drawing/2014/main" id="{8A0FAA80-AFC7-1B4E-9C9C-983D1101AE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" y="22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500" dirty="0"/>
                  <a:t>START</a:t>
                </a:r>
              </a:p>
            </p:txBody>
          </p:sp>
          <p:sp>
            <p:nvSpPr>
              <p:cNvPr id="29" name="AutoShape 7">
                <a:extLst>
                  <a:ext uri="{FF2B5EF4-FFF2-40B4-BE49-F238E27FC236}">
                    <a16:creationId xmlns:a16="http://schemas.microsoft.com/office/drawing/2014/main" id="{C3D2CEBF-4615-EB43-A8AC-594E9128D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5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dirty="0"/>
                  <a:t>GOAL</a:t>
                </a:r>
              </a:p>
            </p:txBody>
          </p:sp>
          <p:sp>
            <p:nvSpPr>
              <p:cNvPr id="30" name="AutoShape 8">
                <a:extLst>
                  <a:ext uri="{FF2B5EF4-FFF2-40B4-BE49-F238E27FC236}">
                    <a16:creationId xmlns:a16="http://schemas.microsoft.com/office/drawing/2014/main" id="{1D29FD99-28CF-7F46-81F1-FA320E6A40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d</a:t>
                </a:r>
              </a:p>
            </p:txBody>
          </p:sp>
          <p:sp>
            <p:nvSpPr>
              <p:cNvPr id="31" name="AutoShape 9">
                <a:extLst>
                  <a:ext uri="{FF2B5EF4-FFF2-40B4-BE49-F238E27FC236}">
                    <a16:creationId xmlns:a16="http://schemas.microsoft.com/office/drawing/2014/main" id="{9CFB1DBD-90B3-864E-8E6A-E89443E07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0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b</a:t>
                </a:r>
              </a:p>
            </p:txBody>
          </p:sp>
          <p:sp>
            <p:nvSpPr>
              <p:cNvPr id="32" name="AutoShape 10">
                <a:extLst>
                  <a:ext uri="{FF2B5EF4-FFF2-40B4-BE49-F238E27FC236}">
                    <a16:creationId xmlns:a16="http://schemas.microsoft.com/office/drawing/2014/main" id="{FB52F929-1482-994F-84AB-7D54B18A0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p</a:t>
                </a:r>
              </a:p>
            </p:txBody>
          </p:sp>
          <p:sp>
            <p:nvSpPr>
              <p:cNvPr id="33" name="AutoShape 11">
                <a:extLst>
                  <a:ext uri="{FF2B5EF4-FFF2-40B4-BE49-F238E27FC236}">
                    <a16:creationId xmlns:a16="http://schemas.microsoft.com/office/drawing/2014/main" id="{16AE7E38-5D79-4342-8036-FD2CA05BD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2" y="2880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q</a:t>
                </a:r>
              </a:p>
            </p:txBody>
          </p:sp>
          <p:sp>
            <p:nvSpPr>
              <p:cNvPr id="34" name="AutoShape 12">
                <a:extLst>
                  <a:ext uri="{FF2B5EF4-FFF2-40B4-BE49-F238E27FC236}">
                    <a16:creationId xmlns:a16="http://schemas.microsoft.com/office/drawing/2014/main" id="{C6895A56-BE46-F74C-A677-957B9C48F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" y="1008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c</a:t>
                </a:r>
              </a:p>
            </p:txBody>
          </p:sp>
          <p:sp>
            <p:nvSpPr>
              <p:cNvPr id="35" name="AutoShape 13">
                <a:extLst>
                  <a:ext uri="{FF2B5EF4-FFF2-40B4-BE49-F238E27FC236}">
                    <a16:creationId xmlns:a16="http://schemas.microsoft.com/office/drawing/2014/main" id="{E1CA1EB0-9EAD-404A-9378-44D069953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58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e</a:t>
                </a:r>
              </a:p>
            </p:txBody>
          </p:sp>
          <p:sp>
            <p:nvSpPr>
              <p:cNvPr id="36" name="AutoShape 14">
                <a:extLst>
                  <a:ext uri="{FF2B5EF4-FFF2-40B4-BE49-F238E27FC236}">
                    <a16:creationId xmlns:a16="http://schemas.microsoft.com/office/drawing/2014/main" id="{127B2F64-2E13-1145-A404-B239F64FB2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225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h</a:t>
                </a:r>
              </a:p>
            </p:txBody>
          </p:sp>
          <p:sp>
            <p:nvSpPr>
              <p:cNvPr id="37" name="AutoShape 15">
                <a:extLst>
                  <a:ext uri="{FF2B5EF4-FFF2-40B4-BE49-F238E27FC236}">
                    <a16:creationId xmlns:a16="http://schemas.microsoft.com/office/drawing/2014/main" id="{419C2E37-9E51-9744-9F02-85FF5C186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624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a</a:t>
                </a:r>
              </a:p>
            </p:txBody>
          </p:sp>
          <p:sp>
            <p:nvSpPr>
              <p:cNvPr id="38" name="AutoShape 16">
                <a:extLst>
                  <a:ext uri="{FF2B5EF4-FFF2-40B4-BE49-F238E27FC236}">
                    <a16:creationId xmlns:a16="http://schemas.microsoft.com/office/drawing/2014/main" id="{4A4D8101-889A-CE4F-AC22-FF99379C90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872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f</a:t>
                </a:r>
              </a:p>
            </p:txBody>
          </p:sp>
          <p:sp>
            <p:nvSpPr>
              <p:cNvPr id="39" name="AutoShape 17">
                <a:extLst>
                  <a:ext uri="{FF2B5EF4-FFF2-40B4-BE49-F238E27FC236}">
                    <a16:creationId xmlns:a16="http://schemas.microsoft.com/office/drawing/2014/main" id="{D4107188-1C49-B345-867F-8E82C655B8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736"/>
                <a:ext cx="480" cy="480"/>
              </a:xfrm>
              <a:prstGeom prst="flowChartConnector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i="1"/>
                  <a:t>r</a:t>
                </a:r>
              </a:p>
            </p:txBody>
          </p:sp>
          <p:cxnSp>
            <p:nvCxnSpPr>
              <p:cNvPr id="40" name="AutoShape 18">
                <a:extLst>
                  <a:ext uri="{FF2B5EF4-FFF2-40B4-BE49-F238E27FC236}">
                    <a16:creationId xmlns:a16="http://schemas.microsoft.com/office/drawing/2014/main" id="{D14575E7-69C7-614B-B86B-53F880A19D74}"/>
                  </a:ext>
                </a:extLst>
              </p:cNvPr>
              <p:cNvCxnSpPr>
                <a:cxnSpLocks noChangeShapeType="1"/>
                <a:stCxn id="28" idx="5"/>
                <a:endCxn id="32" idx="2"/>
              </p:cNvCxnSpPr>
              <p:nvPr/>
            </p:nvCxnSpPr>
            <p:spPr bwMode="auto">
              <a:xfrm>
                <a:off x="746" y="2618"/>
                <a:ext cx="454" cy="35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1" name="AutoShape 19">
                <a:extLst>
                  <a:ext uri="{FF2B5EF4-FFF2-40B4-BE49-F238E27FC236}">
                    <a16:creationId xmlns:a16="http://schemas.microsoft.com/office/drawing/2014/main" id="{AB25025E-680F-5F46-9072-06E72D7EE077}"/>
                  </a:ext>
                </a:extLst>
              </p:cNvPr>
              <p:cNvCxnSpPr>
                <a:cxnSpLocks noChangeShapeType="1"/>
                <a:stCxn id="32" idx="5"/>
                <a:endCxn id="33" idx="2"/>
              </p:cNvCxnSpPr>
              <p:nvPr/>
            </p:nvCxnSpPr>
            <p:spPr bwMode="auto">
              <a:xfrm flipV="1">
                <a:off x="1610" y="3120"/>
                <a:ext cx="742" cy="2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2" name="AutoShape 20">
                <a:extLst>
                  <a:ext uri="{FF2B5EF4-FFF2-40B4-BE49-F238E27FC236}">
                    <a16:creationId xmlns:a16="http://schemas.microsoft.com/office/drawing/2014/main" id="{253BD662-991C-704A-935F-923C34B9B88B}"/>
                  </a:ext>
                </a:extLst>
              </p:cNvPr>
              <p:cNvCxnSpPr>
                <a:cxnSpLocks noChangeShapeType="1"/>
                <a:stCxn id="36" idx="3"/>
                <a:endCxn id="33" idx="7"/>
              </p:cNvCxnSpPr>
              <p:nvPr/>
            </p:nvCxnSpPr>
            <p:spPr bwMode="auto">
              <a:xfrm flipH="1">
                <a:off x="2762" y="2666"/>
                <a:ext cx="476" cy="2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3" name="AutoShape 21">
                <a:extLst>
                  <a:ext uri="{FF2B5EF4-FFF2-40B4-BE49-F238E27FC236}">
                    <a16:creationId xmlns:a16="http://schemas.microsoft.com/office/drawing/2014/main" id="{E549EC94-C27C-B040-BEB5-61D878A9BAC0}"/>
                  </a:ext>
                </a:extLst>
              </p:cNvPr>
              <p:cNvCxnSpPr>
                <a:cxnSpLocks noChangeShapeType="1"/>
                <a:stCxn id="36" idx="2"/>
                <a:endCxn id="32" idx="6"/>
              </p:cNvCxnSpPr>
              <p:nvPr/>
            </p:nvCxnSpPr>
            <p:spPr bwMode="auto">
              <a:xfrm flipH="1">
                <a:off x="1680" y="2496"/>
                <a:ext cx="1488" cy="4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4" name="AutoShape 22">
                <a:extLst>
                  <a:ext uri="{FF2B5EF4-FFF2-40B4-BE49-F238E27FC236}">
                    <a16:creationId xmlns:a16="http://schemas.microsoft.com/office/drawing/2014/main" id="{7E94C2A5-7262-AC44-AB38-7851AB030A35}"/>
                  </a:ext>
                </a:extLst>
              </p:cNvPr>
              <p:cNvCxnSpPr>
                <a:cxnSpLocks noChangeShapeType="1"/>
                <a:stCxn id="35" idx="4"/>
                <a:endCxn id="36" idx="7"/>
              </p:cNvCxnSpPr>
              <p:nvPr/>
            </p:nvCxnSpPr>
            <p:spPr bwMode="auto">
              <a:xfrm flipH="1">
                <a:off x="3578" y="2064"/>
                <a:ext cx="214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5" name="AutoShape 23">
                <a:extLst>
                  <a:ext uri="{FF2B5EF4-FFF2-40B4-BE49-F238E27FC236}">
                    <a16:creationId xmlns:a16="http://schemas.microsoft.com/office/drawing/2014/main" id="{70ED3740-6B43-BB40-9330-60CA1B95766D}"/>
                  </a:ext>
                </a:extLst>
              </p:cNvPr>
              <p:cNvCxnSpPr>
                <a:cxnSpLocks noChangeShapeType="1"/>
                <a:stCxn id="35" idx="5"/>
                <a:endCxn id="39" idx="1"/>
              </p:cNvCxnSpPr>
              <p:nvPr/>
            </p:nvCxnSpPr>
            <p:spPr bwMode="auto">
              <a:xfrm>
                <a:off x="3962" y="1994"/>
                <a:ext cx="476" cy="81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6" name="AutoShape 24">
                <a:extLst>
                  <a:ext uri="{FF2B5EF4-FFF2-40B4-BE49-F238E27FC236}">
                    <a16:creationId xmlns:a16="http://schemas.microsoft.com/office/drawing/2014/main" id="{BE300ADB-382E-0440-9F1F-B6359A531885}"/>
                  </a:ext>
                </a:extLst>
              </p:cNvPr>
              <p:cNvCxnSpPr>
                <a:cxnSpLocks noChangeShapeType="1"/>
                <a:stCxn id="39" idx="0"/>
                <a:endCxn id="38" idx="4"/>
              </p:cNvCxnSpPr>
              <p:nvPr/>
            </p:nvCxnSpPr>
            <p:spPr bwMode="auto">
              <a:xfrm flipV="1">
                <a:off x="4608" y="2352"/>
                <a:ext cx="192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7" name="AutoShape 25">
                <a:extLst>
                  <a:ext uri="{FF2B5EF4-FFF2-40B4-BE49-F238E27FC236}">
                    <a16:creationId xmlns:a16="http://schemas.microsoft.com/office/drawing/2014/main" id="{910A4FB8-2ACE-4345-BAA6-ADD0AF770C43}"/>
                  </a:ext>
                </a:extLst>
              </p:cNvPr>
              <p:cNvCxnSpPr>
                <a:cxnSpLocks noChangeShapeType="1"/>
                <a:stCxn id="38" idx="0"/>
                <a:endCxn id="29" idx="4"/>
              </p:cNvCxnSpPr>
              <p:nvPr/>
            </p:nvCxnSpPr>
            <p:spPr bwMode="auto">
              <a:xfrm flipV="1">
                <a:off x="4800" y="1056"/>
                <a:ext cx="144" cy="816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8" name="AutoShape 26">
                <a:extLst>
                  <a:ext uri="{FF2B5EF4-FFF2-40B4-BE49-F238E27FC236}">
                    <a16:creationId xmlns:a16="http://schemas.microsoft.com/office/drawing/2014/main" id="{506551CE-2DA5-4244-93ED-8055AC6AE089}"/>
                  </a:ext>
                </a:extLst>
              </p:cNvPr>
              <p:cNvCxnSpPr>
                <a:cxnSpLocks noChangeShapeType="1"/>
                <a:stCxn id="28" idx="7"/>
              </p:cNvCxnSpPr>
              <p:nvPr/>
            </p:nvCxnSpPr>
            <p:spPr bwMode="auto">
              <a:xfrm flipV="1">
                <a:off x="746" y="2016"/>
                <a:ext cx="98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49" name="AutoShape 27">
                <a:extLst>
                  <a:ext uri="{FF2B5EF4-FFF2-40B4-BE49-F238E27FC236}">
                    <a16:creationId xmlns:a16="http://schemas.microsoft.com/office/drawing/2014/main" id="{CB1D10EE-AABE-6042-A950-56C0BEEA8ECB}"/>
                  </a:ext>
                </a:extLst>
              </p:cNvPr>
              <p:cNvCxnSpPr>
                <a:cxnSpLocks noChangeShapeType="1"/>
                <a:stCxn id="30" idx="1"/>
                <a:endCxn id="31" idx="5"/>
              </p:cNvCxnSpPr>
              <p:nvPr/>
            </p:nvCxnSpPr>
            <p:spPr bwMode="auto">
              <a:xfrm flipH="1" flipV="1">
                <a:off x="1130" y="1466"/>
                <a:ext cx="668" cy="3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0" name="AutoShape 28">
                <a:extLst>
                  <a:ext uri="{FF2B5EF4-FFF2-40B4-BE49-F238E27FC236}">
                    <a16:creationId xmlns:a16="http://schemas.microsoft.com/office/drawing/2014/main" id="{E88CBFF8-ED10-5B4C-9CDA-09A04A295DE1}"/>
                  </a:ext>
                </a:extLst>
              </p:cNvPr>
              <p:cNvCxnSpPr>
                <a:cxnSpLocks noChangeShapeType="1"/>
                <a:endCxn id="37" idx="2"/>
              </p:cNvCxnSpPr>
              <p:nvPr/>
            </p:nvCxnSpPr>
            <p:spPr bwMode="auto">
              <a:xfrm flipV="1">
                <a:off x="1152" y="864"/>
                <a:ext cx="432" cy="26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1" name="AutoShape 29">
                <a:extLst>
                  <a:ext uri="{FF2B5EF4-FFF2-40B4-BE49-F238E27FC236}">
                    <a16:creationId xmlns:a16="http://schemas.microsoft.com/office/drawing/2014/main" id="{53373B91-7047-CB42-B9AB-642BE1B40898}"/>
                  </a:ext>
                </a:extLst>
              </p:cNvPr>
              <p:cNvCxnSpPr>
                <a:cxnSpLocks noChangeShapeType="1"/>
                <a:stCxn id="34" idx="2"/>
                <a:endCxn id="37" idx="6"/>
              </p:cNvCxnSpPr>
              <p:nvPr/>
            </p:nvCxnSpPr>
            <p:spPr bwMode="auto">
              <a:xfrm flipH="1" flipV="1">
                <a:off x="2064" y="864"/>
                <a:ext cx="816" cy="384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2" name="AutoShape 30">
                <a:extLst>
                  <a:ext uri="{FF2B5EF4-FFF2-40B4-BE49-F238E27FC236}">
                    <a16:creationId xmlns:a16="http://schemas.microsoft.com/office/drawing/2014/main" id="{02343153-B916-C24D-A71C-CA58E84EDB43}"/>
                  </a:ext>
                </a:extLst>
              </p:cNvPr>
              <p:cNvCxnSpPr>
                <a:cxnSpLocks noChangeShapeType="1"/>
                <a:stCxn id="30" idx="7"/>
                <a:endCxn id="34" idx="3"/>
              </p:cNvCxnSpPr>
              <p:nvPr/>
            </p:nvCxnSpPr>
            <p:spPr bwMode="auto">
              <a:xfrm flipV="1">
                <a:off x="2138" y="1418"/>
                <a:ext cx="812" cy="428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3" name="AutoShape 31">
                <a:extLst>
                  <a:ext uri="{FF2B5EF4-FFF2-40B4-BE49-F238E27FC236}">
                    <a16:creationId xmlns:a16="http://schemas.microsoft.com/office/drawing/2014/main" id="{A838EE59-CF99-BF4E-8E1C-4C26D585EEEA}"/>
                  </a:ext>
                </a:extLst>
              </p:cNvPr>
              <p:cNvCxnSpPr>
                <a:cxnSpLocks noChangeShapeType="1"/>
                <a:stCxn id="30" idx="6"/>
                <a:endCxn id="35" idx="2"/>
              </p:cNvCxnSpPr>
              <p:nvPr/>
            </p:nvCxnSpPr>
            <p:spPr bwMode="auto">
              <a:xfrm flipV="1">
                <a:off x="2208" y="1824"/>
                <a:ext cx="1344" cy="192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4" name="AutoShape 32">
                <a:extLst>
                  <a:ext uri="{FF2B5EF4-FFF2-40B4-BE49-F238E27FC236}">
                    <a16:creationId xmlns:a16="http://schemas.microsoft.com/office/drawing/2014/main" id="{D6F6979A-B04A-5C43-BD4A-C7AA20EEBA08}"/>
                  </a:ext>
                </a:extLst>
              </p:cNvPr>
              <p:cNvCxnSpPr>
                <a:cxnSpLocks noChangeShapeType="1"/>
                <a:stCxn id="38" idx="1"/>
                <a:endCxn id="34" idx="6"/>
              </p:cNvCxnSpPr>
              <p:nvPr/>
            </p:nvCxnSpPr>
            <p:spPr bwMode="auto">
              <a:xfrm rot="5400000" flipH="1">
                <a:off x="3648" y="960"/>
                <a:ext cx="694" cy="1270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55" name="AutoShape 33">
                <a:extLst>
                  <a:ext uri="{FF2B5EF4-FFF2-40B4-BE49-F238E27FC236}">
                    <a16:creationId xmlns:a16="http://schemas.microsoft.com/office/drawing/2014/main" id="{E190025A-F433-CC4E-A442-068AFD6DD793}"/>
                  </a:ext>
                </a:extLst>
              </p:cNvPr>
              <p:cNvCxnSpPr>
                <a:cxnSpLocks noChangeShapeType="1"/>
                <a:stCxn id="28" idx="6"/>
                <a:endCxn id="35" idx="3"/>
              </p:cNvCxnSpPr>
              <p:nvPr/>
            </p:nvCxnSpPr>
            <p:spPr bwMode="auto">
              <a:xfrm flipV="1">
                <a:off x="816" y="1994"/>
                <a:ext cx="2806" cy="454"/>
              </a:xfrm>
              <a:prstGeom prst="curvedConnector2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10" name="Text Box 34">
              <a:extLst>
                <a:ext uri="{FF2B5EF4-FFF2-40B4-BE49-F238E27FC236}">
                  <a16:creationId xmlns:a16="http://schemas.microsoft.com/office/drawing/2014/main" id="{3AE1CA3C-CBE5-6440-BE46-5326AB1DB0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0" y="91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1" name="Text Box 35">
              <a:extLst>
                <a:ext uri="{FF2B5EF4-FFF2-40B4-BE49-F238E27FC236}">
                  <a16:creationId xmlns:a16="http://schemas.microsoft.com/office/drawing/2014/main" id="{99825FDF-91AF-684E-83BE-3CE65B520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" y="196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9</a:t>
              </a:r>
            </a:p>
          </p:txBody>
        </p:sp>
        <p:sp>
          <p:nvSpPr>
            <p:cNvPr id="12" name="Text Box 36">
              <a:extLst>
                <a:ext uri="{FF2B5EF4-FFF2-40B4-BE49-F238E27FC236}">
                  <a16:creationId xmlns:a16="http://schemas.microsoft.com/office/drawing/2014/main" id="{16E357B5-401A-7646-8D12-F1B418B59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2016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3" name="Text Box 37">
              <a:extLst>
                <a:ext uri="{FF2B5EF4-FFF2-40B4-BE49-F238E27FC236}">
                  <a16:creationId xmlns:a16="http://schemas.microsoft.com/office/drawing/2014/main" id="{A3B1AE7C-965B-CA41-8022-511A39BF68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9" y="1440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4" name="Text Box 38">
              <a:extLst>
                <a:ext uri="{FF2B5EF4-FFF2-40B4-BE49-F238E27FC236}">
                  <a16:creationId xmlns:a16="http://schemas.microsoft.com/office/drawing/2014/main" id="{4BCDD995-8B69-A64C-89FC-38E4EB6AF4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144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15" name="Text Box 39">
              <a:extLst>
                <a:ext uri="{FF2B5EF4-FFF2-40B4-BE49-F238E27FC236}">
                  <a16:creationId xmlns:a16="http://schemas.microsoft.com/office/drawing/2014/main" id="{BED39A76-2370-F340-9298-F4F34C706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1968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8</a:t>
              </a:r>
            </a:p>
          </p:txBody>
        </p:sp>
        <p:sp>
          <p:nvSpPr>
            <p:cNvPr id="16" name="Text Box 40">
              <a:extLst>
                <a:ext uri="{FF2B5EF4-FFF2-40B4-BE49-F238E27FC236}">
                  <a16:creationId xmlns:a16="http://schemas.microsoft.com/office/drawing/2014/main" id="{3685FA87-87BE-C94F-B247-DCE476815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960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7" name="Text Box 41">
              <a:extLst>
                <a:ext uri="{FF2B5EF4-FFF2-40B4-BE49-F238E27FC236}">
                  <a16:creationId xmlns:a16="http://schemas.microsoft.com/office/drawing/2014/main" id="{8B05CA95-D548-3144-AA08-D2964FDCFB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193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18" name="Text Box 42">
              <a:extLst>
                <a:ext uri="{FF2B5EF4-FFF2-40B4-BE49-F238E27FC236}">
                  <a16:creationId xmlns:a16="http://schemas.microsoft.com/office/drawing/2014/main" id="{DAB5B1B9-5A67-4E4A-9B2A-CE9D33529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sp>
          <p:nvSpPr>
            <p:cNvPr id="19" name="Text Box 43">
              <a:extLst>
                <a:ext uri="{FF2B5EF4-FFF2-40B4-BE49-F238E27FC236}">
                  <a16:creationId xmlns:a16="http://schemas.microsoft.com/office/drawing/2014/main" id="{E60654DF-2316-8F47-B874-EE9F7C951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lang="en-US"/>
            </a:p>
          </p:txBody>
        </p:sp>
        <p:sp>
          <p:nvSpPr>
            <p:cNvPr id="20" name="Text Box 44">
              <a:extLst>
                <a:ext uri="{FF2B5EF4-FFF2-40B4-BE49-F238E27FC236}">
                  <a16:creationId xmlns:a16="http://schemas.microsoft.com/office/drawing/2014/main" id="{234523D2-DFAA-284F-96C4-DA5C927D4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25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1" name="Text Box 45">
              <a:extLst>
                <a:ext uri="{FF2B5EF4-FFF2-40B4-BE49-F238E27FC236}">
                  <a16:creationId xmlns:a16="http://schemas.microsoft.com/office/drawing/2014/main" id="{052052ED-377F-9541-AE8B-7747A868D1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230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4</a:t>
              </a:r>
            </a:p>
          </p:txBody>
        </p:sp>
        <p:sp>
          <p:nvSpPr>
            <p:cNvPr id="22" name="Text Box 46">
              <a:extLst>
                <a:ext uri="{FF2B5EF4-FFF2-40B4-BE49-F238E27FC236}">
                  <a16:creationId xmlns:a16="http://schemas.microsoft.com/office/drawing/2014/main" id="{4B33FDC8-7FAA-664D-95AA-878D8E0B2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8" y="2640"/>
              <a:ext cx="288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15</a:t>
              </a:r>
            </a:p>
          </p:txBody>
        </p:sp>
        <p:sp>
          <p:nvSpPr>
            <p:cNvPr id="23" name="Text Box 47">
              <a:extLst>
                <a:ext uri="{FF2B5EF4-FFF2-40B4-BE49-F238E27FC236}">
                  <a16:creationId xmlns:a16="http://schemas.microsoft.com/office/drawing/2014/main" id="{9C3D18EA-1C1C-EF40-BF4B-4EE82A571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2352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24" name="Text Box 48">
              <a:extLst>
                <a:ext uri="{FF2B5EF4-FFF2-40B4-BE49-F238E27FC236}">
                  <a16:creationId xmlns:a16="http://schemas.microsoft.com/office/drawing/2014/main" id="{92CEA9DB-9C74-4744-A57A-EDEA9DA16C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248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3</a:t>
              </a:r>
            </a:p>
          </p:txBody>
        </p:sp>
        <p:sp>
          <p:nvSpPr>
            <p:cNvPr id="25" name="Text Box 49">
              <a:extLst>
                <a:ext uri="{FF2B5EF4-FFF2-40B4-BE49-F238E27FC236}">
                  <a16:creationId xmlns:a16="http://schemas.microsoft.com/office/drawing/2014/main" id="{A1B7CC8D-E2E8-2043-9C84-A7DD2C6446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4" y="1344"/>
              <a:ext cx="192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  <p:cxnSp>
          <p:nvCxnSpPr>
            <p:cNvPr id="26" name="AutoShape 50">
              <a:extLst>
                <a:ext uri="{FF2B5EF4-FFF2-40B4-BE49-F238E27FC236}">
                  <a16:creationId xmlns:a16="http://schemas.microsoft.com/office/drawing/2014/main" id="{DA68A9BC-76C2-0B43-9F6E-8E7705910EFE}"/>
                </a:ext>
              </a:extLst>
            </p:cNvPr>
            <p:cNvCxnSpPr>
              <a:cxnSpLocks noChangeShapeType="1"/>
              <a:stCxn id="33" idx="6"/>
              <a:endCxn id="39" idx="2"/>
            </p:cNvCxnSpPr>
            <p:nvPr/>
          </p:nvCxnSpPr>
          <p:spPr bwMode="auto">
            <a:xfrm flipV="1">
              <a:off x="2918" y="2707"/>
              <a:ext cx="1323" cy="11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sp>
          <p:nvSpPr>
            <p:cNvPr id="27" name="Text Box 51">
              <a:extLst>
                <a:ext uri="{FF2B5EF4-FFF2-40B4-BE49-F238E27FC236}">
                  <a16:creationId xmlns:a16="http://schemas.microsoft.com/office/drawing/2014/main" id="{828671DE-5B11-024B-B404-FD1D6F994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9" y="1632"/>
              <a:ext cx="191" cy="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2</a:t>
              </a:r>
            </a:p>
          </p:txBody>
        </p:sp>
      </p:grpSp>
      <p:sp>
        <p:nvSpPr>
          <p:cNvPr id="56" name="Rectangle 3">
            <a:extLst>
              <a:ext uri="{FF2B5EF4-FFF2-40B4-BE49-F238E27FC236}">
                <a16:creationId xmlns:a16="http://schemas.microsoft.com/office/drawing/2014/main" id="{8B370A81-D8CE-7D40-9183-5C3933F1C807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486401"/>
            <a:ext cx="12192000" cy="1227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/>
              <a:t>BFS finds the shortest path in terms of number of actions.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/>
              <a:t>It does not find the least-cost path.  We will now cover</a:t>
            </a:r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/>
              <a:t>a similar algorithm which does find the least-cost path.  </a:t>
            </a:r>
            <a:endParaRPr lang="en-US" sz="2400" dirty="0"/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60ADBF82-41C4-8D40-BB8D-C76A31ED73DE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 and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713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Uniform Cost Search (UCS)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60ADBF82-41C4-8D40-BB8D-C76A31ED73DE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 and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1" name="Freeform 67">
            <a:extLst>
              <a:ext uri="{FF2B5EF4-FFF2-40B4-BE49-F238E27FC236}">
                <a16:creationId xmlns:a16="http://schemas.microsoft.com/office/drawing/2014/main" id="{0450B10C-EEF4-6646-9EBD-3553E556241A}"/>
              </a:ext>
            </a:extLst>
          </p:cNvPr>
          <p:cNvSpPr>
            <a:spLocks/>
          </p:cNvSpPr>
          <p:nvPr/>
        </p:nvSpPr>
        <p:spPr bwMode="auto">
          <a:xfrm>
            <a:off x="9144001" y="1828801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12" name="Freeform 67">
            <a:extLst>
              <a:ext uri="{FF2B5EF4-FFF2-40B4-BE49-F238E27FC236}">
                <a16:creationId xmlns:a16="http://schemas.microsoft.com/office/drawing/2014/main" id="{60441B95-B3F0-6C49-A26C-4D7519AC4E76}"/>
              </a:ext>
            </a:extLst>
          </p:cNvPr>
          <p:cNvSpPr>
            <a:spLocks/>
          </p:cNvSpPr>
          <p:nvPr/>
        </p:nvSpPr>
        <p:spPr bwMode="auto">
          <a:xfrm>
            <a:off x="9296401" y="1828802"/>
            <a:ext cx="1371600" cy="19048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13" name="Text Box 42">
            <a:extLst>
              <a:ext uri="{FF2B5EF4-FFF2-40B4-BE49-F238E27FC236}">
                <a16:creationId xmlns:a16="http://schemas.microsoft.com/office/drawing/2014/main" id="{6B9E63C2-E9D6-1646-902A-677D8E047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7589" y="2208214"/>
            <a:ext cx="274639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…</a:t>
            </a:r>
          </a:p>
        </p:txBody>
      </p:sp>
      <p:sp>
        <p:nvSpPr>
          <p:cNvPr id="214" name="Content Placeholder 37">
            <a:extLst>
              <a:ext uri="{FF2B5EF4-FFF2-40B4-BE49-F238E27FC236}">
                <a16:creationId xmlns:a16="http://schemas.microsoft.com/office/drawing/2014/main" id="{250540D9-706C-D54D-939E-068E4A065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66838"/>
            <a:ext cx="7366000" cy="4729164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What nodes </a:t>
            </a:r>
            <a:r>
              <a:rPr lang="en-US" sz="2400"/>
              <a:t>does UCS </a:t>
            </a:r>
            <a:r>
              <a:rPr lang="en-US" sz="2400" dirty="0"/>
              <a:t>expand?</a:t>
            </a:r>
          </a:p>
          <a:p>
            <a:pPr lvl="1"/>
            <a:r>
              <a:rPr lang="en-US" sz="2000" dirty="0"/>
              <a:t>Processes all nodes with cost less than cheapest solution!</a:t>
            </a:r>
          </a:p>
          <a:p>
            <a:pPr lvl="1"/>
            <a:r>
              <a:rPr lang="en-US" sz="2000" dirty="0"/>
              <a:t>If that solution costs </a:t>
            </a:r>
            <a:r>
              <a:rPr lang="en-US" sz="2000" i="1" dirty="0">
                <a:latin typeface="Times New Roman" pitchFamily="18" charset="0"/>
              </a:rPr>
              <a:t>C* </a:t>
            </a:r>
            <a:r>
              <a:rPr lang="en-US" sz="2000" dirty="0"/>
              <a:t>and arcs cost at least 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 </a:t>
            </a:r>
            <a:r>
              <a:rPr lang="en-US" sz="2000" i="1" dirty="0">
                <a:sym typeface="Symbol" pitchFamily="18" charset="2"/>
              </a:rPr>
              <a:t>,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 </a:t>
            </a:r>
            <a:r>
              <a:rPr lang="en-US" sz="2000" dirty="0">
                <a:sym typeface="Symbol" pitchFamily="18" charset="2"/>
              </a:rPr>
              <a:t>then the “effective depth” is roughly </a:t>
            </a:r>
            <a:r>
              <a:rPr lang="en-US" sz="2000" i="1" dirty="0">
                <a:latin typeface="Times New Roman" pitchFamily="18" charset="0"/>
              </a:rPr>
              <a:t>C*/</a:t>
            </a:r>
            <a:r>
              <a:rPr lang="en-US" sz="2000" i="1" dirty="0">
                <a:latin typeface="Times New Roman" pitchFamily="18" charset="0"/>
                <a:sym typeface="Symbol" pitchFamily="18" charset="2"/>
              </a:rPr>
              <a:t></a:t>
            </a:r>
            <a:endParaRPr lang="en-US" sz="2000" dirty="0"/>
          </a:p>
          <a:p>
            <a:pPr lvl="1"/>
            <a:r>
              <a:rPr lang="en-US" sz="2000" dirty="0"/>
              <a:t>Takes time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 (exponential in effective depth)</a:t>
            </a:r>
          </a:p>
          <a:p>
            <a:pPr lvl="3"/>
            <a:endParaRPr lang="en-US" sz="1200" dirty="0"/>
          </a:p>
          <a:p>
            <a:r>
              <a:rPr lang="en-US" sz="2400" dirty="0"/>
              <a:t>How much space does the fringe take?</a:t>
            </a:r>
          </a:p>
          <a:p>
            <a:pPr lvl="1"/>
            <a:r>
              <a:rPr lang="en-US" sz="2000" dirty="0"/>
              <a:t>Has roughly the last tier, so O(</a:t>
            </a:r>
            <a:r>
              <a:rPr lang="en-US" sz="2000" dirty="0" err="1"/>
              <a:t>b</a:t>
            </a:r>
            <a:r>
              <a:rPr lang="en-US" sz="2000" i="1" baseline="30000" dirty="0" err="1">
                <a:latin typeface="Times New Roman" pitchFamily="18" charset="0"/>
              </a:rPr>
              <a:t>C</a:t>
            </a:r>
            <a:r>
              <a:rPr lang="en-US" sz="2000" i="1" baseline="30000" dirty="0">
                <a:latin typeface="Times New Roman" pitchFamily="18" charset="0"/>
              </a:rPr>
              <a:t>*/</a:t>
            </a:r>
            <a:r>
              <a:rPr lang="en-US" sz="2000" i="1" baseline="30000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sz="2000" dirty="0"/>
              <a:t>)</a:t>
            </a:r>
          </a:p>
          <a:p>
            <a:pPr lvl="3"/>
            <a:endParaRPr lang="en-US" sz="1200" dirty="0"/>
          </a:p>
          <a:p>
            <a:r>
              <a:rPr lang="en-US" sz="2400" dirty="0"/>
              <a:t>Is it complete?</a:t>
            </a:r>
          </a:p>
          <a:p>
            <a:pPr lvl="1"/>
            <a:r>
              <a:rPr lang="en-US" sz="2000" dirty="0"/>
              <a:t>Assuming best solution has a finite cost and minimum arc cost is positive, yes!</a:t>
            </a:r>
          </a:p>
          <a:p>
            <a:pPr lvl="2"/>
            <a:endParaRPr lang="en-US" sz="800" dirty="0"/>
          </a:p>
          <a:p>
            <a:r>
              <a:rPr lang="en-US" sz="2400" dirty="0"/>
              <a:t>Is it optimal?</a:t>
            </a:r>
          </a:p>
          <a:p>
            <a:pPr lvl="1"/>
            <a:r>
              <a:rPr lang="en-US" sz="2000" dirty="0"/>
              <a:t>Yes!  (Proof next lecture via A*)</a:t>
            </a:r>
          </a:p>
          <a:p>
            <a:endParaRPr lang="en-US" dirty="0"/>
          </a:p>
        </p:txBody>
      </p:sp>
      <p:sp>
        <p:nvSpPr>
          <p:cNvPr id="215" name="Freeform 38">
            <a:extLst>
              <a:ext uri="{FF2B5EF4-FFF2-40B4-BE49-F238E27FC236}">
                <a16:creationId xmlns:a16="http://schemas.microsoft.com/office/drawing/2014/main" id="{779F200F-95DD-1146-9F1F-5EAB8DB76EEE}"/>
              </a:ext>
            </a:extLst>
          </p:cNvPr>
          <p:cNvSpPr>
            <a:spLocks/>
          </p:cNvSpPr>
          <p:nvPr/>
        </p:nvSpPr>
        <p:spPr bwMode="auto">
          <a:xfrm>
            <a:off x="8655051" y="2001835"/>
            <a:ext cx="2927351" cy="2554288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16" name="Oval 39">
            <a:extLst>
              <a:ext uri="{FF2B5EF4-FFF2-40B4-BE49-F238E27FC236}">
                <a16:creationId xmlns:a16="http://schemas.microsoft.com/office/drawing/2014/main" id="{24F4CB67-6F97-7640-9BE5-B980301FA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9187" y="1931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17" name="Oval 40">
            <a:extLst>
              <a:ext uri="{FF2B5EF4-FFF2-40B4-BE49-F238E27FC236}">
                <a16:creationId xmlns:a16="http://schemas.microsoft.com/office/drawing/2014/main" id="{F27B0441-DACE-CB4C-8ED1-E3B6248D3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411" y="23574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18" name="Oval 41">
            <a:extLst>
              <a:ext uri="{FF2B5EF4-FFF2-40B4-BE49-F238E27FC236}">
                <a16:creationId xmlns:a16="http://schemas.microsoft.com/office/drawing/2014/main" id="{C839F200-72FE-EE48-B336-7473C8486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663" y="234791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19" name="Freeform 43">
            <a:extLst>
              <a:ext uri="{FF2B5EF4-FFF2-40B4-BE49-F238E27FC236}">
                <a16:creationId xmlns:a16="http://schemas.microsoft.com/office/drawing/2014/main" id="{226D74F1-CA0B-774A-AB8B-2A4EA5F961FA}"/>
              </a:ext>
            </a:extLst>
          </p:cNvPr>
          <p:cNvSpPr>
            <a:spLocks/>
          </p:cNvSpPr>
          <p:nvPr/>
        </p:nvSpPr>
        <p:spPr bwMode="auto">
          <a:xfrm>
            <a:off x="9890123" y="216217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0" name="Text Box 44">
            <a:extLst>
              <a:ext uri="{FF2B5EF4-FFF2-40B4-BE49-F238E27FC236}">
                <a16:creationId xmlns:a16="http://schemas.microsoft.com/office/drawing/2014/main" id="{AE500B92-F586-E84A-A6FE-5771044FB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1201" y="1981202"/>
            <a:ext cx="298451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b</a:t>
            </a:r>
          </a:p>
        </p:txBody>
      </p:sp>
      <p:sp>
        <p:nvSpPr>
          <p:cNvPr id="221" name="Oval 49">
            <a:extLst>
              <a:ext uri="{FF2B5EF4-FFF2-40B4-BE49-F238E27FC236}">
                <a16:creationId xmlns:a16="http://schemas.microsoft.com/office/drawing/2014/main" id="{F0702312-665F-384B-B41D-A2CADA1AA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801" y="447357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22" name="Oval 50">
            <a:extLst>
              <a:ext uri="{FF2B5EF4-FFF2-40B4-BE49-F238E27FC236}">
                <a16:creationId xmlns:a16="http://schemas.microsoft.com/office/drawing/2014/main" id="{1CF8A65C-8B69-1040-B3FA-0C25390C2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01311" y="3397249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23" name="Oval 51">
            <a:extLst>
              <a:ext uri="{FF2B5EF4-FFF2-40B4-BE49-F238E27FC236}">
                <a16:creationId xmlns:a16="http://schemas.microsoft.com/office/drawing/2014/main" id="{9983F76E-CE8A-BA4B-B25B-1167CCFAEA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1887" y="3952876"/>
            <a:ext cx="179388" cy="179387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24" name="AutoShape 55">
            <a:extLst>
              <a:ext uri="{FF2B5EF4-FFF2-40B4-BE49-F238E27FC236}">
                <a16:creationId xmlns:a16="http://schemas.microsoft.com/office/drawing/2014/main" id="{987E9EBC-08CB-2C4F-99BD-9FEEE7EA7CC2}"/>
              </a:ext>
            </a:extLst>
          </p:cNvPr>
          <p:cNvSpPr>
            <a:spLocks/>
          </p:cNvSpPr>
          <p:nvPr/>
        </p:nvSpPr>
        <p:spPr bwMode="auto">
          <a:xfrm>
            <a:off x="8534400" y="1828800"/>
            <a:ext cx="265112" cy="1981200"/>
          </a:xfrm>
          <a:prstGeom prst="leftBrace">
            <a:avLst>
              <a:gd name="adj1" fmla="val 5294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25" name="Text Box 56">
            <a:extLst>
              <a:ext uri="{FF2B5EF4-FFF2-40B4-BE49-F238E27FC236}">
                <a16:creationId xmlns:a16="http://schemas.microsoft.com/office/drawing/2014/main" id="{C876194E-7B41-B449-B674-3F2BF5438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2602472"/>
            <a:ext cx="14478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Times New Roman" pitchFamily="18" charset="0"/>
              </a:rPr>
              <a:t>C*/</a:t>
            </a:r>
            <a:r>
              <a:rPr lang="en-US" i="1" dirty="0">
                <a:latin typeface="Times New Roman" pitchFamily="18" charset="0"/>
                <a:sym typeface="Symbol" pitchFamily="18" charset="2"/>
              </a:rPr>
              <a:t></a:t>
            </a:r>
            <a:r>
              <a:rPr lang="en-US" dirty="0"/>
              <a:t>  “tiers”</a:t>
            </a:r>
          </a:p>
        </p:txBody>
      </p:sp>
      <p:sp>
        <p:nvSpPr>
          <p:cNvPr id="226" name="Freeform 67">
            <a:extLst>
              <a:ext uri="{FF2B5EF4-FFF2-40B4-BE49-F238E27FC236}">
                <a16:creationId xmlns:a16="http://schemas.microsoft.com/office/drawing/2014/main" id="{E6C96262-737D-0445-81F2-F3F2BC55DE62}"/>
              </a:ext>
            </a:extLst>
          </p:cNvPr>
          <p:cNvSpPr>
            <a:spLocks/>
          </p:cNvSpPr>
          <p:nvPr/>
        </p:nvSpPr>
        <p:spPr bwMode="auto">
          <a:xfrm>
            <a:off x="9601200" y="1905162"/>
            <a:ext cx="838200" cy="121904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986 w 10000"/>
              <a:gd name="connsiteY8" fmla="*/ 8420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4833 w 10000"/>
              <a:gd name="connsiteY5" fmla="*/ 9787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10000"/>
              <a:gd name="connsiteX1" fmla="*/ 10000 w 10000"/>
              <a:gd name="connsiteY1" fmla="*/ 5613 h 10000"/>
              <a:gd name="connsiteX2" fmla="*/ 7583 w 10000"/>
              <a:gd name="connsiteY2" fmla="*/ 6520 h 10000"/>
              <a:gd name="connsiteX3" fmla="*/ 6667 w 10000"/>
              <a:gd name="connsiteY3" fmla="*/ 8846 h 10000"/>
              <a:gd name="connsiteX4" fmla="*/ 5629 w 10000"/>
              <a:gd name="connsiteY4" fmla="*/ 10000 h 10000"/>
              <a:gd name="connsiteX5" fmla="*/ 5000 w 10000"/>
              <a:gd name="connsiteY5" fmla="*/ 9615 h 10000"/>
              <a:gd name="connsiteX6" fmla="*/ 3988 w 10000"/>
              <a:gd name="connsiteY6" fmla="*/ 9213 h 10000"/>
              <a:gd name="connsiteX7" fmla="*/ 3409 w 10000"/>
              <a:gd name="connsiteY7" fmla="*/ 8747 h 10000"/>
              <a:gd name="connsiteX8" fmla="*/ 2778 w 10000"/>
              <a:gd name="connsiteY8" fmla="*/ 8077 h 10000"/>
              <a:gd name="connsiteX9" fmla="*/ 0 w 10000"/>
              <a:gd name="connsiteY9" fmla="*/ 7873 h 10000"/>
              <a:gd name="connsiteX10" fmla="*/ 5560 w 10000"/>
              <a:gd name="connsiteY10" fmla="*/ 1127 h 10000"/>
              <a:gd name="connsiteX11" fmla="*/ 6248 w 10000"/>
              <a:gd name="connsiteY11" fmla="*/ 1093 h 10000"/>
              <a:gd name="connsiteX0" fmla="*/ 6248 w 10000"/>
              <a:gd name="connsiteY0" fmla="*/ 1093 h 9761"/>
              <a:gd name="connsiteX1" fmla="*/ 10000 w 10000"/>
              <a:gd name="connsiteY1" fmla="*/ 5613 h 9761"/>
              <a:gd name="connsiteX2" fmla="*/ 7583 w 10000"/>
              <a:gd name="connsiteY2" fmla="*/ 6520 h 9761"/>
              <a:gd name="connsiteX3" fmla="*/ 6667 w 10000"/>
              <a:gd name="connsiteY3" fmla="*/ 8846 h 9761"/>
              <a:gd name="connsiteX4" fmla="*/ 5556 w 10000"/>
              <a:gd name="connsiteY4" fmla="*/ 9615 h 9761"/>
              <a:gd name="connsiteX5" fmla="*/ 5000 w 10000"/>
              <a:gd name="connsiteY5" fmla="*/ 9615 h 9761"/>
              <a:gd name="connsiteX6" fmla="*/ 3988 w 10000"/>
              <a:gd name="connsiteY6" fmla="*/ 9213 h 9761"/>
              <a:gd name="connsiteX7" fmla="*/ 3409 w 10000"/>
              <a:gd name="connsiteY7" fmla="*/ 8747 h 9761"/>
              <a:gd name="connsiteX8" fmla="*/ 2778 w 10000"/>
              <a:gd name="connsiteY8" fmla="*/ 8077 h 9761"/>
              <a:gd name="connsiteX9" fmla="*/ 0 w 10000"/>
              <a:gd name="connsiteY9" fmla="*/ 7873 h 9761"/>
              <a:gd name="connsiteX10" fmla="*/ 5560 w 10000"/>
              <a:gd name="connsiteY10" fmla="*/ 1127 h 9761"/>
              <a:gd name="connsiteX11" fmla="*/ 6248 w 10000"/>
              <a:gd name="connsiteY11" fmla="*/ 1093 h 9761"/>
              <a:gd name="connsiteX0" fmla="*/ 6248 w 10000"/>
              <a:gd name="connsiteY0" fmla="*/ 1120 h 9850"/>
              <a:gd name="connsiteX1" fmla="*/ 10000 w 10000"/>
              <a:gd name="connsiteY1" fmla="*/ 5750 h 9850"/>
              <a:gd name="connsiteX2" fmla="*/ 7583 w 10000"/>
              <a:gd name="connsiteY2" fmla="*/ 6680 h 9850"/>
              <a:gd name="connsiteX3" fmla="*/ 6667 w 10000"/>
              <a:gd name="connsiteY3" fmla="*/ 9063 h 9850"/>
              <a:gd name="connsiteX4" fmla="*/ 5000 w 10000"/>
              <a:gd name="connsiteY4" fmla="*/ 9850 h 9850"/>
              <a:gd name="connsiteX5" fmla="*/ 3988 w 10000"/>
              <a:gd name="connsiteY5" fmla="*/ 9439 h 9850"/>
              <a:gd name="connsiteX6" fmla="*/ 3409 w 10000"/>
              <a:gd name="connsiteY6" fmla="*/ 8961 h 9850"/>
              <a:gd name="connsiteX7" fmla="*/ 2778 w 10000"/>
              <a:gd name="connsiteY7" fmla="*/ 8275 h 9850"/>
              <a:gd name="connsiteX8" fmla="*/ 0 w 10000"/>
              <a:gd name="connsiteY8" fmla="*/ 8066 h 9850"/>
              <a:gd name="connsiteX9" fmla="*/ 5560 w 10000"/>
              <a:gd name="connsiteY9" fmla="*/ 1155 h 9850"/>
              <a:gd name="connsiteX10" fmla="*/ 6248 w 10000"/>
              <a:gd name="connsiteY10" fmla="*/ 1120 h 985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5000 w 10000"/>
              <a:gd name="connsiteY3" fmla="*/ 10000 h 10000"/>
              <a:gd name="connsiteX4" fmla="*/ 3988 w 10000"/>
              <a:gd name="connsiteY4" fmla="*/ 9583 h 10000"/>
              <a:gd name="connsiteX5" fmla="*/ 3409 w 10000"/>
              <a:gd name="connsiteY5" fmla="*/ 9097 h 10000"/>
              <a:gd name="connsiteX6" fmla="*/ 2778 w 10000"/>
              <a:gd name="connsiteY6" fmla="*/ 8401 h 10000"/>
              <a:gd name="connsiteX7" fmla="*/ 0 w 10000"/>
              <a:gd name="connsiteY7" fmla="*/ 8189 h 10000"/>
              <a:gd name="connsiteX8" fmla="*/ 5560 w 10000"/>
              <a:gd name="connsiteY8" fmla="*/ 1173 h 10000"/>
              <a:gd name="connsiteX9" fmla="*/ 6248 w 10000"/>
              <a:gd name="connsiteY9" fmla="*/ 1137 h 10000"/>
              <a:gd name="connsiteX0" fmla="*/ 6248 w 10000"/>
              <a:gd name="connsiteY0" fmla="*/ 1137 h 10000"/>
              <a:gd name="connsiteX1" fmla="*/ 10000 w 10000"/>
              <a:gd name="connsiteY1" fmla="*/ 5838 h 10000"/>
              <a:gd name="connsiteX2" fmla="*/ 7583 w 10000"/>
              <a:gd name="connsiteY2" fmla="*/ 6782 h 10000"/>
              <a:gd name="connsiteX3" fmla="*/ 6667 w 10000"/>
              <a:gd name="connsiteY3" fmla="*/ 8401 h 10000"/>
              <a:gd name="connsiteX4" fmla="*/ 5000 w 10000"/>
              <a:gd name="connsiteY4" fmla="*/ 10000 h 10000"/>
              <a:gd name="connsiteX5" fmla="*/ 3988 w 10000"/>
              <a:gd name="connsiteY5" fmla="*/ 9583 h 10000"/>
              <a:gd name="connsiteX6" fmla="*/ 3409 w 10000"/>
              <a:gd name="connsiteY6" fmla="*/ 9097 h 10000"/>
              <a:gd name="connsiteX7" fmla="*/ 2778 w 10000"/>
              <a:gd name="connsiteY7" fmla="*/ 8401 h 10000"/>
              <a:gd name="connsiteX8" fmla="*/ 0 w 10000"/>
              <a:gd name="connsiteY8" fmla="*/ 8189 h 10000"/>
              <a:gd name="connsiteX9" fmla="*/ 5560 w 10000"/>
              <a:gd name="connsiteY9" fmla="*/ 1173 h 10000"/>
              <a:gd name="connsiteX10" fmla="*/ 6248 w 10000"/>
              <a:gd name="connsiteY10" fmla="*/ 113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6248" y="1137"/>
                </a:moveTo>
                <a:cubicBezTo>
                  <a:pt x="7014" y="1893"/>
                  <a:pt x="9774" y="4895"/>
                  <a:pt x="10000" y="5838"/>
                </a:cubicBezTo>
                <a:cubicBezTo>
                  <a:pt x="9460" y="5859"/>
                  <a:pt x="7829" y="6532"/>
                  <a:pt x="7583" y="6782"/>
                </a:cubicBezTo>
                <a:cubicBezTo>
                  <a:pt x="6981" y="7171"/>
                  <a:pt x="7098" y="7865"/>
                  <a:pt x="6667" y="8401"/>
                </a:cubicBezTo>
                <a:cubicBezTo>
                  <a:pt x="6237" y="8937"/>
                  <a:pt x="5400" y="9765"/>
                  <a:pt x="5000" y="10000"/>
                </a:cubicBezTo>
                <a:cubicBezTo>
                  <a:pt x="4823" y="9819"/>
                  <a:pt x="4253" y="9715"/>
                  <a:pt x="3988" y="9583"/>
                </a:cubicBezTo>
                <a:cubicBezTo>
                  <a:pt x="3635" y="9236"/>
                  <a:pt x="3831" y="9395"/>
                  <a:pt x="3409" y="9097"/>
                </a:cubicBezTo>
                <a:cubicBezTo>
                  <a:pt x="2711" y="8605"/>
                  <a:pt x="3230" y="8616"/>
                  <a:pt x="2778" y="8401"/>
                </a:cubicBezTo>
                <a:cubicBezTo>
                  <a:pt x="2110" y="7715"/>
                  <a:pt x="1130" y="8209"/>
                  <a:pt x="0" y="8189"/>
                </a:cubicBezTo>
                <a:cubicBezTo>
                  <a:pt x="452" y="6969"/>
                  <a:pt x="4519" y="2343"/>
                  <a:pt x="5560" y="1173"/>
                </a:cubicBezTo>
                <a:cubicBezTo>
                  <a:pt x="6601" y="0"/>
                  <a:pt x="6110" y="1144"/>
                  <a:pt x="6248" y="1137"/>
                </a:cubicBezTo>
                <a:close/>
              </a:path>
            </a:pathLst>
          </a:custGeom>
          <a:solidFill>
            <a:schemeClr val="bg2">
              <a:alpha val="2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2" tIns="45718" rIns="91432" bIns="45718"/>
          <a:lstStyle/>
          <a:p>
            <a:endParaRPr lang="en-US"/>
          </a:p>
        </p:txBody>
      </p:sp>
      <p:sp>
        <p:nvSpPr>
          <p:cNvPr id="227" name="Text Box 22">
            <a:extLst>
              <a:ext uri="{FF2B5EF4-FFF2-40B4-BE49-F238E27FC236}">
                <a16:creationId xmlns:a16="http://schemas.microsoft.com/office/drawing/2014/main" id="{59855CD7-2342-224B-9B5B-F0238A306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5027" y="2865436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228" name="Text Box 23">
            <a:extLst>
              <a:ext uri="{FF2B5EF4-FFF2-40B4-BE49-F238E27FC236}">
                <a16:creationId xmlns:a16="http://schemas.microsoft.com/office/drawing/2014/main" id="{AFF04342-5225-A542-B88F-6DB682292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0402" y="2470148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2</a:t>
            </a:r>
          </a:p>
        </p:txBody>
      </p:sp>
      <p:sp>
        <p:nvSpPr>
          <p:cNvPr id="229" name="Text Box 24">
            <a:extLst>
              <a:ext uri="{FF2B5EF4-FFF2-40B4-BE49-F238E27FC236}">
                <a16:creationId xmlns:a16="http://schemas.microsoft.com/office/drawing/2014/main" id="{D15EA7EF-2C6A-7A46-AD68-DA53DE593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2" y="2092324"/>
            <a:ext cx="8255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 </a:t>
            </a:r>
            <a:r>
              <a:rPr lang="en-US" dirty="0"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22723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2" grpId="0" animBg="1"/>
      <p:bldP spid="212" grpId="1" animBg="1"/>
      <p:bldP spid="226" grpId="0" animBg="1"/>
      <p:bldP spid="22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Uniform Cost Issues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60ADBF82-41C4-8D40-BB8D-C76A31ED73DE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 and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Oval 2">
            <a:extLst>
              <a:ext uri="{FF2B5EF4-FFF2-40B4-BE49-F238E27FC236}">
                <a16:creationId xmlns:a16="http://schemas.microsoft.com/office/drawing/2014/main" id="{A79C36F9-83E2-854D-ADCF-196E15DCF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94" y="4114800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6640B00-E64B-1141-AFCB-608812CB32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3" y="1447801"/>
            <a:ext cx="6476999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Remember: UCS explores increasing cost contours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800" dirty="0"/>
              <a:t>We’ll fix that soon!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id="{597E32B4-6280-3D4A-8314-4C085B0BC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5780" y="489109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29" name="Text Box 7">
            <a:extLst>
              <a:ext uri="{FF2B5EF4-FFF2-40B4-BE49-F238E27FC236}">
                <a16:creationId xmlns:a16="http://schemas.microsoft.com/office/drawing/2014/main" id="{A3623EE0-0A17-F945-A6BC-AD18AE030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3839" y="5006979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30" name="Oval 8">
            <a:extLst>
              <a:ext uri="{FF2B5EF4-FFF2-40B4-BE49-F238E27FC236}">
                <a16:creationId xmlns:a16="http://schemas.microsoft.com/office/drawing/2014/main" id="{07454170-0C94-E046-B49E-2BB0CF0206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2880" y="4913315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sp>
        <p:nvSpPr>
          <p:cNvPr id="31" name="Text Box 9">
            <a:extLst>
              <a:ext uri="{FF2B5EF4-FFF2-40B4-BE49-F238E27FC236}">
                <a16:creationId xmlns:a16="http://schemas.microsoft.com/office/drawing/2014/main" id="{286862ED-B825-DF44-BB1A-CFDFD3222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3200" y="5030791"/>
            <a:ext cx="914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32" name="Oval 21">
            <a:extLst>
              <a:ext uri="{FF2B5EF4-FFF2-40B4-BE49-F238E27FC236}">
                <a16:creationId xmlns:a16="http://schemas.microsoft.com/office/drawing/2014/main" id="{43E7A305-B923-234A-BEB0-46DE8D58D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7479" y="454977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2" tIns="45718" rIns="91432" bIns="45718" anchor="ctr"/>
          <a:lstStyle/>
          <a:p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0985A2-4497-9944-83A1-58B6DAB7107D}"/>
              </a:ext>
            </a:extLst>
          </p:cNvPr>
          <p:cNvGrpSpPr/>
          <p:nvPr/>
        </p:nvGrpSpPr>
        <p:grpSpPr>
          <a:xfrm>
            <a:off x="8243320" y="1371602"/>
            <a:ext cx="2577080" cy="2244724"/>
            <a:chOff x="8023224" y="1412876"/>
            <a:chExt cx="3101976" cy="2701926"/>
          </a:xfrm>
        </p:grpSpPr>
        <p:sp>
          <p:nvSpPr>
            <p:cNvPr id="34" name="Freeform 3">
              <a:extLst>
                <a:ext uri="{FF2B5EF4-FFF2-40B4-BE49-F238E27FC236}">
                  <a16:creationId xmlns:a16="http://schemas.microsoft.com/office/drawing/2014/main" id="{C2C45E85-F1C2-9C40-B2C6-B45E596E5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5" y="1412876"/>
              <a:ext cx="1616075" cy="2381251"/>
            </a:xfrm>
            <a:custGeom>
              <a:avLst/>
              <a:gdLst>
                <a:gd name="T0" fmla="*/ 2147483647 w 1018"/>
                <a:gd name="T1" fmla="*/ 2147483647 h 1500"/>
                <a:gd name="T2" fmla="*/ 2147483647 w 1018"/>
                <a:gd name="T3" fmla="*/ 2147483647 h 1500"/>
                <a:gd name="T4" fmla="*/ 2147483647 w 1018"/>
                <a:gd name="T5" fmla="*/ 2147483647 h 1500"/>
                <a:gd name="T6" fmla="*/ 2147483647 w 1018"/>
                <a:gd name="T7" fmla="*/ 2147483647 h 1500"/>
                <a:gd name="T8" fmla="*/ 2147483647 w 1018"/>
                <a:gd name="T9" fmla="*/ 2147483647 h 1500"/>
                <a:gd name="T10" fmla="*/ 2147483647 w 1018"/>
                <a:gd name="T11" fmla="*/ 2147483647 h 1500"/>
                <a:gd name="T12" fmla="*/ 2147483647 w 1018"/>
                <a:gd name="T13" fmla="*/ 2147483647 h 1500"/>
                <a:gd name="T14" fmla="*/ 2147483647 w 1018"/>
                <a:gd name="T15" fmla="*/ 2147483647 h 1500"/>
                <a:gd name="T16" fmla="*/ 2147483647 w 1018"/>
                <a:gd name="T17" fmla="*/ 2147483647 h 1500"/>
                <a:gd name="T18" fmla="*/ 0 w 1018"/>
                <a:gd name="T19" fmla="*/ 2147483647 h 1500"/>
                <a:gd name="T20" fmla="*/ 2147483647 w 1018"/>
                <a:gd name="T21" fmla="*/ 2147483647 h 1500"/>
                <a:gd name="T22" fmla="*/ 2147483647 w 1018"/>
                <a:gd name="T23" fmla="*/ 2147483647 h 15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018"/>
                <a:gd name="T37" fmla="*/ 0 h 1500"/>
                <a:gd name="T38" fmla="*/ 1018 w 1018"/>
                <a:gd name="T39" fmla="*/ 1500 h 150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018" h="1500">
                  <a:moveTo>
                    <a:pt x="636" y="164"/>
                  </a:moveTo>
                  <a:cubicBezTo>
                    <a:pt x="714" y="273"/>
                    <a:pt x="995" y="706"/>
                    <a:pt x="1018" y="842"/>
                  </a:cubicBezTo>
                  <a:cubicBezTo>
                    <a:pt x="963" y="845"/>
                    <a:pt x="797" y="942"/>
                    <a:pt x="772" y="978"/>
                  </a:cubicBezTo>
                  <a:cubicBezTo>
                    <a:pt x="771" y="1024"/>
                    <a:pt x="817" y="1372"/>
                    <a:pt x="691" y="1446"/>
                  </a:cubicBezTo>
                  <a:cubicBezTo>
                    <a:pt x="662" y="1493"/>
                    <a:pt x="626" y="1495"/>
                    <a:pt x="573" y="1500"/>
                  </a:cubicBezTo>
                  <a:cubicBezTo>
                    <a:pt x="531" y="1490"/>
                    <a:pt x="524" y="1490"/>
                    <a:pt x="492" y="1468"/>
                  </a:cubicBezTo>
                  <a:cubicBezTo>
                    <a:pt x="474" y="1442"/>
                    <a:pt x="433" y="1401"/>
                    <a:pt x="406" y="1382"/>
                  </a:cubicBezTo>
                  <a:cubicBezTo>
                    <a:pt x="370" y="1332"/>
                    <a:pt x="390" y="1355"/>
                    <a:pt x="347" y="1312"/>
                  </a:cubicBezTo>
                  <a:cubicBezTo>
                    <a:pt x="276" y="1241"/>
                    <a:pt x="350" y="1294"/>
                    <a:pt x="304" y="1263"/>
                  </a:cubicBezTo>
                  <a:cubicBezTo>
                    <a:pt x="236" y="1164"/>
                    <a:pt x="115" y="1184"/>
                    <a:pt x="0" y="1181"/>
                  </a:cubicBezTo>
                  <a:cubicBezTo>
                    <a:pt x="46" y="1005"/>
                    <a:pt x="460" y="338"/>
                    <a:pt x="566" y="169"/>
                  </a:cubicBezTo>
                  <a:cubicBezTo>
                    <a:pt x="672" y="0"/>
                    <a:pt x="622" y="165"/>
                    <a:pt x="636" y="164"/>
                  </a:cubicBezTo>
                  <a:close/>
                </a:path>
              </a:pathLst>
            </a:custGeom>
            <a:solidFill>
              <a:srgbClr val="C0C0C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FC85CE3D-3ABF-AE45-B4CD-5B4BEB687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24" y="1560515"/>
              <a:ext cx="2927351" cy="2554287"/>
            </a:xfrm>
            <a:custGeom>
              <a:avLst/>
              <a:gdLst>
                <a:gd name="T0" fmla="*/ 0 w 1844"/>
                <a:gd name="T1" fmla="*/ 2147483647 h 1609"/>
                <a:gd name="T2" fmla="*/ 2147483647 w 1844"/>
                <a:gd name="T3" fmla="*/ 2147483647 h 1609"/>
                <a:gd name="T4" fmla="*/ 2147483647 w 1844"/>
                <a:gd name="T5" fmla="*/ 0 h 1609"/>
                <a:gd name="T6" fmla="*/ 0 w 1844"/>
                <a:gd name="T7" fmla="*/ 2147483647 h 16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4"/>
                <a:gd name="T13" fmla="*/ 0 h 1609"/>
                <a:gd name="T14" fmla="*/ 1844 w 1844"/>
                <a:gd name="T15" fmla="*/ 1609 h 16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4" h="1609">
                  <a:moveTo>
                    <a:pt x="0" y="1609"/>
                  </a:moveTo>
                  <a:lnTo>
                    <a:pt x="1844" y="1609"/>
                  </a:lnTo>
                  <a:lnTo>
                    <a:pt x="915" y="0"/>
                  </a:lnTo>
                  <a:lnTo>
                    <a:pt x="0" y="160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8411ED41-38BA-2345-8FE2-F05938481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5585" y="1916113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7" name="Oval 12">
              <a:extLst>
                <a:ext uri="{FF2B5EF4-FFF2-40B4-BE49-F238E27FC236}">
                  <a16:creationId xmlns:a16="http://schemas.microsoft.com/office/drawing/2014/main" id="{4AAC3F3B-BD9C-9542-BF64-EC206A0C6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1837" y="1906589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38" name="Text Box 13">
              <a:extLst>
                <a:ext uri="{FF2B5EF4-FFF2-40B4-BE49-F238E27FC236}">
                  <a16:creationId xmlns:a16="http://schemas.microsoft.com/office/drawing/2014/main" id="{C83C1F7D-9D68-3A49-BF94-C3E687F6B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75761" y="1766891"/>
              <a:ext cx="274639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…</a:t>
              </a:r>
            </a:p>
          </p:txBody>
        </p:sp>
        <p:sp>
          <p:nvSpPr>
            <p:cNvPr id="39" name="Oval 14">
              <a:extLst>
                <a:ext uri="{FF2B5EF4-FFF2-40B4-BE49-F238E27FC236}">
                  <a16:creationId xmlns:a16="http://schemas.microsoft.com/office/drawing/2014/main" id="{EE00BA03-5FB2-5048-9A80-3C1572FC8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9485" y="2955927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40" name="Oval 15">
              <a:extLst>
                <a:ext uri="{FF2B5EF4-FFF2-40B4-BE49-F238E27FC236}">
                  <a16:creationId xmlns:a16="http://schemas.microsoft.com/office/drawing/2014/main" id="{9EF85115-EDA1-304E-8050-E56A0EA72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0061" y="3511550"/>
              <a:ext cx="179388" cy="179388"/>
            </a:xfrm>
            <a:prstGeom prst="ellipse">
              <a:avLst/>
            </a:prstGeom>
            <a:solidFill>
              <a:srgbClr val="FF99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41" name="Oval 18">
              <a:extLst>
                <a:ext uri="{FF2B5EF4-FFF2-40B4-BE49-F238E27FC236}">
                  <a16:creationId xmlns:a16="http://schemas.microsoft.com/office/drawing/2014/main" id="{85CFF3B9-36B9-EB4A-BB77-307B3A352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77361" y="1490665"/>
              <a:ext cx="179388" cy="179387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36" tIns="45718" rIns="91436" bIns="45718" anchor="ctr"/>
            <a:lstStyle/>
            <a:p>
              <a:endParaRPr lang="en-US"/>
            </a:p>
          </p:txBody>
        </p:sp>
        <p:sp>
          <p:nvSpPr>
            <p:cNvPr id="42" name="Freeform 19">
              <a:extLst>
                <a:ext uri="{FF2B5EF4-FFF2-40B4-BE49-F238E27FC236}">
                  <a16:creationId xmlns:a16="http://schemas.microsoft.com/office/drawing/2014/main" id="{70B9E203-CFAB-E944-9232-7AC3D1516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5861" y="2395539"/>
              <a:ext cx="1181100" cy="557212"/>
            </a:xfrm>
            <a:custGeom>
              <a:avLst/>
              <a:gdLst>
                <a:gd name="T0" fmla="*/ 2147483647 w 744"/>
                <a:gd name="T1" fmla="*/ 0 h 351"/>
                <a:gd name="T2" fmla="*/ 2147483647 w 744"/>
                <a:gd name="T3" fmla="*/ 2147483647 h 351"/>
                <a:gd name="T4" fmla="*/ 2147483647 w 744"/>
                <a:gd name="T5" fmla="*/ 2147483647 h 351"/>
                <a:gd name="T6" fmla="*/ 2147483647 w 744"/>
                <a:gd name="T7" fmla="*/ 2147483647 h 351"/>
                <a:gd name="T8" fmla="*/ 0 w 744"/>
                <a:gd name="T9" fmla="*/ 2147483647 h 35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44"/>
                <a:gd name="T16" fmla="*/ 0 h 351"/>
                <a:gd name="T17" fmla="*/ 744 w 744"/>
                <a:gd name="T18" fmla="*/ 351 h 35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44" h="351">
                  <a:moveTo>
                    <a:pt x="744" y="0"/>
                  </a:moveTo>
                  <a:cubicBezTo>
                    <a:pt x="672" y="25"/>
                    <a:pt x="600" y="51"/>
                    <a:pt x="547" y="105"/>
                  </a:cubicBezTo>
                  <a:cubicBezTo>
                    <a:pt x="494" y="159"/>
                    <a:pt x="485" y="295"/>
                    <a:pt x="428" y="323"/>
                  </a:cubicBezTo>
                  <a:cubicBezTo>
                    <a:pt x="371" y="351"/>
                    <a:pt x="274" y="293"/>
                    <a:pt x="203" y="274"/>
                  </a:cubicBezTo>
                  <a:cubicBezTo>
                    <a:pt x="132" y="255"/>
                    <a:pt x="66" y="233"/>
                    <a:pt x="0" y="211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3" name="Freeform 20">
              <a:extLst>
                <a:ext uri="{FF2B5EF4-FFF2-40B4-BE49-F238E27FC236}">
                  <a16:creationId xmlns:a16="http://schemas.microsoft.com/office/drawing/2014/main" id="{31D199BE-2E8E-C844-8B80-81525F176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449" y="2127251"/>
              <a:ext cx="747712" cy="293688"/>
            </a:xfrm>
            <a:custGeom>
              <a:avLst/>
              <a:gdLst>
                <a:gd name="T0" fmla="*/ 2147483647 w 471"/>
                <a:gd name="T1" fmla="*/ 0 h 185"/>
                <a:gd name="T2" fmla="*/ 2147483647 w 471"/>
                <a:gd name="T3" fmla="*/ 2147483647 h 185"/>
                <a:gd name="T4" fmla="*/ 0 w 471"/>
                <a:gd name="T5" fmla="*/ 2147483647 h 185"/>
                <a:gd name="T6" fmla="*/ 0 60000 65536"/>
                <a:gd name="T7" fmla="*/ 0 60000 65536"/>
                <a:gd name="T8" fmla="*/ 0 60000 65536"/>
                <a:gd name="T9" fmla="*/ 0 w 471"/>
                <a:gd name="T10" fmla="*/ 0 h 185"/>
                <a:gd name="T11" fmla="*/ 471 w 471"/>
                <a:gd name="T12" fmla="*/ 185 h 18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71" h="185">
                  <a:moveTo>
                    <a:pt x="471" y="0"/>
                  </a:moveTo>
                  <a:cubicBezTo>
                    <a:pt x="394" y="76"/>
                    <a:pt x="317" y="153"/>
                    <a:pt x="239" y="169"/>
                  </a:cubicBezTo>
                  <a:cubicBezTo>
                    <a:pt x="161" y="185"/>
                    <a:pt x="80" y="142"/>
                    <a:pt x="0" y="99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lIns="91436" tIns="45718" rIns="91436" bIns="45718"/>
            <a:lstStyle/>
            <a:p>
              <a:endParaRPr lang="en-US"/>
            </a:p>
          </p:txBody>
        </p:sp>
        <p:sp>
          <p:nvSpPr>
            <p:cNvPr id="44" name="Text Box 22">
              <a:extLst>
                <a:ext uri="{FF2B5EF4-FFF2-40B4-BE49-F238E27FC236}">
                  <a16:creationId xmlns:a16="http://schemas.microsoft.com/office/drawing/2014/main" id="{4838C934-30D5-4E4C-B5D3-F5E3287CDB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99700" y="2495551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3</a:t>
              </a:r>
            </a:p>
          </p:txBody>
        </p:sp>
        <p:sp>
          <p:nvSpPr>
            <p:cNvPr id="45" name="Text Box 23">
              <a:extLst>
                <a:ext uri="{FF2B5EF4-FFF2-40B4-BE49-F238E27FC236}">
                  <a16:creationId xmlns:a16="http://schemas.microsoft.com/office/drawing/2014/main" id="{21748A17-8672-794E-AA23-26A774F998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72700" y="2100263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2</a:t>
              </a:r>
            </a:p>
          </p:txBody>
        </p:sp>
        <p:sp>
          <p:nvSpPr>
            <p:cNvPr id="46" name="Text Box 24">
              <a:extLst>
                <a:ext uri="{FF2B5EF4-FFF2-40B4-BE49-F238E27FC236}">
                  <a16:creationId xmlns:a16="http://schemas.microsoft.com/office/drawing/2014/main" id="{4EE3C66F-8EB0-154B-A3CA-EEE9969920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72673" y="1722440"/>
              <a:ext cx="825500" cy="44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36" tIns="45718" rIns="91436" bIns="45718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/>
                <a:t>c </a:t>
              </a:r>
              <a:r>
                <a:rPr lang="en-US">
                  <a:sym typeface="Symbol" pitchFamily="18" charset="2"/>
                </a:rPr>
                <a:t>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730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9" grpId="0"/>
      <p:bldP spid="30" grpId="0" animBg="1"/>
      <p:bldP spid="31" grpId="0"/>
      <p:bldP spid="3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Which Search Algorithm is this?</a:t>
            </a:r>
          </a:p>
        </p:txBody>
      </p:sp>
      <p:pic>
        <p:nvPicPr>
          <p:cNvPr id="2" name="MazeShallowDeep-BFS.mp4" descr="MazeShallowDeep-BFS.mp4">
            <a:hlinkClick r:id="" action="ppaction://media"/>
            <a:extLst>
              <a:ext uri="{FF2B5EF4-FFF2-40B4-BE49-F238E27FC236}">
                <a16:creationId xmlns:a16="http://schemas.microsoft.com/office/drawing/2014/main" id="{FBECF402-190C-6E4D-AB22-0A8DB6C671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6335" y="989883"/>
            <a:ext cx="6804360" cy="502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02375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Which Search Algorithm is this?</a:t>
            </a:r>
          </a:p>
        </p:txBody>
      </p:sp>
      <p:pic>
        <p:nvPicPr>
          <p:cNvPr id="3" name="MazeShallowDeep-UCS.mp4" descr="MazeShallowDeep-UCS.mp4">
            <a:hlinkClick r:id="" action="ppaction://media"/>
            <a:extLst>
              <a:ext uri="{FF2B5EF4-FFF2-40B4-BE49-F238E27FC236}">
                <a16:creationId xmlns:a16="http://schemas.microsoft.com/office/drawing/2014/main" id="{B71B193A-7A9E-614E-BF55-0406DA5DBD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50331" y="925587"/>
            <a:ext cx="6891338" cy="509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34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Which Search Algorithm is this?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58852B22-AD1F-494C-8859-C0D8FDE8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91" y="1695450"/>
            <a:ext cx="4657550" cy="3263364"/>
          </a:xfrm>
          <a:prstGeom prst="rect">
            <a:avLst/>
          </a:prstGeom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4D585B5F-0553-874E-84B3-062BC590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355" y="1695450"/>
            <a:ext cx="4657550" cy="328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91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Quiz: Which Search Algorithm is this?</a:t>
            </a:r>
          </a:p>
        </p:txBody>
      </p:sp>
      <p:pic>
        <p:nvPicPr>
          <p:cNvPr id="2" name="MazeShallowDeep-DFS.mp4" descr="MazeShallowDeep-DFS.mp4">
            <a:hlinkClick r:id="" action="ppaction://media"/>
            <a:extLst>
              <a:ext uri="{FF2B5EF4-FFF2-40B4-BE49-F238E27FC236}">
                <a16:creationId xmlns:a16="http://schemas.microsoft.com/office/drawing/2014/main" id="{DDFEEC7D-8B2D-7848-B948-FB1CBE3576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1336" y="1000996"/>
            <a:ext cx="6789327" cy="50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2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9247-CF3F-E24C-9B74-E6BF48C2A5C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>
            <a:extLst>
              <a:ext uri="{FF2B5EF4-FFF2-40B4-BE49-F238E27FC236}">
                <a16:creationId xmlns:a16="http://schemas.microsoft.com/office/drawing/2014/main" id="{87B9B2F7-3117-5B4B-9F8D-12FE35683D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Differences are only in Fringe Management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60ADBF82-41C4-8D40-BB8D-C76A31ED73DE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 and Russell/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15">
            <a:extLst>
              <a:ext uri="{FF2B5EF4-FFF2-40B4-BE49-F238E27FC236}">
                <a16:creationId xmlns:a16="http://schemas.microsoft.com/office/drawing/2014/main" id="{A429D79A-2E5F-1F4A-87D0-AFD2E1D4FF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59" name="Picture 2">
            <a:extLst>
              <a:ext uri="{FF2B5EF4-FFF2-40B4-BE49-F238E27FC236}">
                <a16:creationId xmlns:a16="http://schemas.microsoft.com/office/drawing/2014/main" id="{C309F2C0-B63C-4543-AD54-2C2AFFBD6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3098" y="1296458"/>
            <a:ext cx="5297901" cy="41205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6188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Reflex Agents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C1CF377-02C4-5A44-B919-65CD6BFF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82" y="968661"/>
            <a:ext cx="6828696" cy="34727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Reflex agents: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Choose action based on current percept (and maybe memory)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May have memory or a model of the world's current state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Do not consider the future consequences of their actions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Summary: They consider how the world IS right now.</a:t>
            </a:r>
          </a:p>
          <a:p>
            <a:pPr marL="0" indent="0"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3B9FA64-2AD8-BD4D-9A7D-1A82CC9ACD27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1078" y="1020762"/>
            <a:ext cx="5270922" cy="4128793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BBF3495-1E96-2F49-AF50-50627DDE37CD}"/>
              </a:ext>
            </a:extLst>
          </p:cNvPr>
          <p:cNvSpPr txBox="1">
            <a:spLocks/>
          </p:cNvSpPr>
          <p:nvPr/>
        </p:nvSpPr>
        <p:spPr>
          <a:xfrm>
            <a:off x="228509" y="5076953"/>
            <a:ext cx="6828696" cy="7602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a reflex agent be rational?</a:t>
            </a:r>
          </a:p>
        </p:txBody>
      </p:sp>
    </p:spTree>
    <p:extLst>
      <p:ext uri="{BB962C8B-B14F-4D97-AF65-F5344CB8AC3E}">
        <p14:creationId xmlns:p14="http://schemas.microsoft.com/office/powerpoint/2010/main" val="297013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10997758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0 is due tonight. 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0.5 is coming soon (instead of the quiz)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 1 is released.  You should start on the project now.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For Next Time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53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Video of Reflex Agent that is Optimal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BBF3495-1E96-2F49-AF50-50627DDE37CD}"/>
              </a:ext>
            </a:extLst>
          </p:cNvPr>
          <p:cNvSpPr txBox="1">
            <a:spLocks/>
          </p:cNvSpPr>
          <p:nvPr/>
        </p:nvSpPr>
        <p:spPr>
          <a:xfrm>
            <a:off x="149048" y="935165"/>
            <a:ext cx="6828696" cy="14923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a reflex agent be rational?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Strategy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Move towards the nearest food pellet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E0AD0E2D-3FF5-5846-AF23-E2989B429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9235" y="935165"/>
            <a:ext cx="4359760" cy="3852635"/>
          </a:xfrm>
          <a:prstGeom prst="rect">
            <a:avLst/>
          </a:prstGeom>
        </p:spPr>
      </p:pic>
      <p:pic>
        <p:nvPicPr>
          <p:cNvPr id="11" name="ReflexOptimal.mp4" descr="ReflexOptimal.mp4">
            <a:hlinkClick r:id="" action="ppaction://media"/>
            <a:extLst>
              <a:ext uri="{FF2B5EF4-FFF2-40B4-BE49-F238E27FC236}">
                <a16:creationId xmlns:a16="http://schemas.microsoft.com/office/drawing/2014/main" id="{6DFEF013-B98A-B540-93FB-7BB04E9E94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4816" y="2340428"/>
            <a:ext cx="6753674" cy="383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7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31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Reflex Agent in a Different Environment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2" name="ReflexOdd.mp4" descr="ReflexOdd.mp4">
            <a:hlinkClick r:id="" action="ppaction://media"/>
            <a:extLst>
              <a:ext uri="{FF2B5EF4-FFF2-40B4-BE49-F238E27FC236}">
                <a16:creationId xmlns:a16="http://schemas.microsoft.com/office/drawing/2014/main" id="{E5697C64-F121-7F4B-AF02-F368C4361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0036" y="973395"/>
            <a:ext cx="9116786" cy="517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1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5537550" cy="2329881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Planning agents: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Ask "what if"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Decisions based on (hypothesized) consequences of actions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Must have a model of how the world evolves in response to actions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Must formulate a goal (test)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Consider how the world WOULD BE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Planning Agents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D4D661B-D3CB-4542-81D0-FBAA942D3149}"/>
              </a:ext>
            </a:extLst>
          </p:cNvPr>
          <p:cNvSpPr txBox="1">
            <a:spLocks/>
          </p:cNvSpPr>
          <p:nvPr/>
        </p:nvSpPr>
        <p:spPr>
          <a:xfrm>
            <a:off x="250000" y="4423213"/>
            <a:ext cx="5640162" cy="55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Optimal vs. complete planning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8CB930-6826-FF40-9600-E2CDD0C1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E189555-E3A3-4E47-A81F-ABB86F4413C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9145" y="838200"/>
            <a:ext cx="5262855" cy="4119999"/>
          </a:xfrm>
          <a:prstGeom prst="rect">
            <a:avLst/>
          </a:prstGeom>
          <a:noFill/>
          <a:ln w="38100">
            <a:noFill/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183C461-E116-FB4A-9CAF-8FEC2B95FEE6}"/>
              </a:ext>
            </a:extLst>
          </p:cNvPr>
          <p:cNvSpPr txBox="1">
            <a:spLocks/>
          </p:cNvSpPr>
          <p:nvPr/>
        </p:nvSpPr>
        <p:spPr>
          <a:xfrm>
            <a:off x="250000" y="5311883"/>
            <a:ext cx="5640162" cy="55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Planning vs replanning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937551-7756-6746-BD9A-D78361070687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1384431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Replanning in Pacman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8CB930-6826-FF40-9600-E2CDD0C1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Replanning.mp4" descr="Replanning.mp4">
            <a:hlinkClick r:id="" action="ppaction://media"/>
            <a:extLst>
              <a:ext uri="{FF2B5EF4-FFF2-40B4-BE49-F238E27FC236}">
                <a16:creationId xmlns:a16="http://schemas.microsoft.com/office/drawing/2014/main" id="{0979DB0F-668F-6B44-8B79-4BC5673C2D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7321" y="1378161"/>
            <a:ext cx="7822375" cy="4438227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96504D-5B13-DC49-B06C-8E16A7B25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673" y="838200"/>
            <a:ext cx="10997758" cy="5040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After eating each dot, plan again (replan) on how to get to the nearest dot.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3019C50-6561-0C48-9041-20E523B83CBF}"/>
              </a:ext>
            </a:extLst>
          </p:cNvPr>
          <p:cNvSpPr txBox="1">
            <a:spLocks/>
          </p:cNvSpPr>
          <p:nvPr/>
        </p:nvSpPr>
        <p:spPr>
          <a:xfrm>
            <a:off x="200673" y="5908256"/>
            <a:ext cx="10997758" cy="504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Does this agent act rationally/optimally?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007BB0-1DDD-3F4E-A75F-0A1D09C4E0D5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318811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Complete Planning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F8CB930-6826-FF40-9600-E2CDD0C1A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96504D-5B13-DC49-B06C-8E16A7B25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09" y="975443"/>
            <a:ext cx="3314423" cy="5040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Construct a global plan to get all the dots.  Evaluate all plans and pick the optimal plan.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3019C50-6561-0C48-9041-20E523B83CBF}"/>
              </a:ext>
            </a:extLst>
          </p:cNvPr>
          <p:cNvSpPr txBox="1">
            <a:spLocks/>
          </p:cNvSpPr>
          <p:nvPr/>
        </p:nvSpPr>
        <p:spPr>
          <a:xfrm>
            <a:off x="200673" y="5908256"/>
            <a:ext cx="10997758" cy="5040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Question: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Is this really an option generally speaking?</a:t>
            </a:r>
          </a:p>
        </p:txBody>
      </p:sp>
      <p:pic>
        <p:nvPicPr>
          <p:cNvPr id="2" name="Mastermind.mp4" descr="Mastermind.mp4">
            <a:hlinkClick r:id="" action="ppaction://media"/>
            <a:extLst>
              <a:ext uri="{FF2B5EF4-FFF2-40B4-BE49-F238E27FC236}">
                <a16:creationId xmlns:a16="http://schemas.microsoft.com/office/drawing/2014/main" id="{89F91728-E6CF-6A4C-B189-B7B50E07D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6041" y="838199"/>
            <a:ext cx="8249887" cy="468078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3A52B8-C08A-BD49-8BD2-4CE3D137DA0D}"/>
              </a:ext>
            </a:extLst>
          </p:cNvPr>
          <p:cNvSpPr txBox="1">
            <a:spLocks/>
          </p:cNvSpPr>
          <p:nvPr/>
        </p:nvSpPr>
        <p:spPr>
          <a:xfrm>
            <a:off x="8797948" y="6492876"/>
            <a:ext cx="2463609" cy="22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Much of this slide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117681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infty  template TPT1  env TPENV1  fore 0  back 16777215  eqnno 1"/>
  <p:tag name="FILENAME" val="TP_tmp"/>
  <p:tag name="ORIGWIDTH" val="10"/>
  <p:tag name="PICTUREFILESIZE" val="105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4517</TotalTime>
  <Words>1982</Words>
  <Application>Microsoft Macintosh PowerPoint</Application>
  <PresentationFormat>Widescreen</PresentationFormat>
  <Paragraphs>467</Paragraphs>
  <Slides>40</Slides>
  <Notes>6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Times New Roman</vt:lpstr>
      <vt:lpstr>Wingdings</vt:lpstr>
      <vt:lpstr>Office Theme</vt:lpstr>
      <vt:lpstr>Artificial  Intelligence Uninformed Search</vt:lpstr>
      <vt:lpstr>Announcements</vt:lpstr>
      <vt:lpstr>Learning Objectives for Today</vt:lpstr>
      <vt:lpstr>Reflex Agents</vt:lpstr>
      <vt:lpstr>Video of Reflex Agent that is Optimal</vt:lpstr>
      <vt:lpstr>Reflex Agent in a Different Environment</vt:lpstr>
      <vt:lpstr>Planning Agents</vt:lpstr>
      <vt:lpstr>Replanning in Pacman</vt:lpstr>
      <vt:lpstr>Complete Planning</vt:lpstr>
      <vt:lpstr>Search Problems</vt:lpstr>
      <vt:lpstr>Search Problems are Models</vt:lpstr>
      <vt:lpstr>Example: Traveling in Romania</vt:lpstr>
      <vt:lpstr>What is a State Space?</vt:lpstr>
      <vt:lpstr>State Space Size?</vt:lpstr>
      <vt:lpstr>Quiz: Safe Passage</vt:lpstr>
      <vt:lpstr>State Space Graph</vt:lpstr>
      <vt:lpstr>Search Trees</vt:lpstr>
      <vt:lpstr>State Space Graph vs. Search Trees</vt:lpstr>
      <vt:lpstr>Quiz: State Space Graphs vs. Search Tree</vt:lpstr>
      <vt:lpstr>Tree Search: Example with Romania</vt:lpstr>
      <vt:lpstr>Searching with a Search Tree</vt:lpstr>
      <vt:lpstr>General Tree Search</vt:lpstr>
      <vt:lpstr>Depth-First Search (DFS)</vt:lpstr>
      <vt:lpstr>DFS</vt:lpstr>
      <vt:lpstr>Search Algorithm Properties</vt:lpstr>
      <vt:lpstr>DFS Properties</vt:lpstr>
      <vt:lpstr>Breadth-First Properties</vt:lpstr>
      <vt:lpstr>BFS Properties</vt:lpstr>
      <vt:lpstr>Quiz: DFS vs BFS</vt:lpstr>
      <vt:lpstr>Visualize Search</vt:lpstr>
      <vt:lpstr>Iterative Deeping Search (IDS)</vt:lpstr>
      <vt:lpstr>Cost-Sensitive Search</vt:lpstr>
      <vt:lpstr>Uniform Cost Search (UCS)</vt:lpstr>
      <vt:lpstr>Uniform Cost Issues</vt:lpstr>
      <vt:lpstr>Quiz: Which Search Algorithm is this?</vt:lpstr>
      <vt:lpstr>Quiz: Which Search Algorithm is this?</vt:lpstr>
      <vt:lpstr>Quiz: Which Search Algorithm is this?</vt:lpstr>
      <vt:lpstr>Quiz: Which Search Algorithm is this?</vt:lpstr>
      <vt:lpstr>Differences are only in Fringe Management</vt:lpstr>
      <vt:lpstr>For 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17</cp:revision>
  <dcterms:created xsi:type="dcterms:W3CDTF">2019-01-08T03:10:37Z</dcterms:created>
  <dcterms:modified xsi:type="dcterms:W3CDTF">2021-01-21T18:04:11Z</dcterms:modified>
</cp:coreProperties>
</file>